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26"/>
  </p:notesMasterIdLst>
  <p:handoutMasterIdLst>
    <p:handoutMasterId r:id="rId27"/>
  </p:handoutMasterIdLst>
  <p:sldIdLst>
    <p:sldId id="405" r:id="rId5"/>
    <p:sldId id="358" r:id="rId6"/>
    <p:sldId id="360" r:id="rId7"/>
    <p:sldId id="379" r:id="rId8"/>
    <p:sldId id="363" r:id="rId9"/>
    <p:sldId id="362" r:id="rId10"/>
    <p:sldId id="391" r:id="rId11"/>
    <p:sldId id="393" r:id="rId12"/>
    <p:sldId id="361" r:id="rId13"/>
    <p:sldId id="406" r:id="rId14"/>
    <p:sldId id="392" r:id="rId15"/>
    <p:sldId id="403" r:id="rId16"/>
    <p:sldId id="395" r:id="rId17"/>
    <p:sldId id="394" r:id="rId18"/>
    <p:sldId id="407" r:id="rId19"/>
    <p:sldId id="397" r:id="rId20"/>
    <p:sldId id="399" r:id="rId21"/>
    <p:sldId id="408" r:id="rId22"/>
    <p:sldId id="398" r:id="rId23"/>
    <p:sldId id="400" r:id="rId24"/>
    <p:sldId id="401" r:id="rId2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4304F44-AB00-4298-B9B6-7A13A3871E93}">
          <p14:sldIdLst>
            <p14:sldId id="302"/>
          </p14:sldIdLst>
        </p14:section>
        <p14:section name="Untitled Section" id="{5D23CCC0-88D4-4EFE-9975-F85D5AD56EF8}">
          <p14:sldIdLst>
            <p14:sldId id="303"/>
            <p14:sldId id="330"/>
            <p14:sldId id="306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33"/>
    <a:srgbClr val="78736E"/>
    <a:srgbClr val="FF6600"/>
    <a:srgbClr val="FFCCCC"/>
    <a:srgbClr val="0000FF"/>
    <a:srgbClr val="000000"/>
    <a:srgbClr val="FF81AE"/>
    <a:srgbClr val="FAED43"/>
    <a:srgbClr val="D0893C"/>
    <a:srgbClr val="DFE7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13" autoAdjust="0"/>
  </p:normalViewPr>
  <p:slideViewPr>
    <p:cSldViewPr snapToObjects="1">
      <p:cViewPr>
        <p:scale>
          <a:sx n="97" d="100"/>
          <a:sy n="97" d="100"/>
        </p:scale>
        <p:origin x="-2034" y="-378"/>
      </p:cViewPr>
      <p:guideLst>
        <p:guide orient="horz" pos="2592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USERS\DELCUVE%20Philippe\moodys\investissements%20SPGE%202000-202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mh\Documents\SPGE\PlanFin\Planfin-actu-2012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USERS\DELCUVE%20Philippe\&#233;ch&#233;ancier%20dette\graphes%20dette%2009-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USERS\DELCUVE%20Philippe\cptes-bilan-plan%20fin\EBID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USERS\DELCUVE%20Philippe\&#233;ch&#233;ancier%20dette\amortissements%20actu%202014%20(Enregistr&#233;%20automatiquement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36"/>
  <c:chart>
    <c:view3D>
      <c:depthPercent val="15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90033"/>
            </a:solidFill>
          </c:spPr>
          <c:cat>
            <c:numRef>
              <c:f>Feuil2!$B$15:$AB$15</c:f>
              <c:numCache>
                <c:formatCode>0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 formatCode="General">
                  <c:v>2014</c:v>
                </c:pt>
                <c:pt idx="15" formatCode="General">
                  <c:v>2015</c:v>
                </c:pt>
                <c:pt idx="16" formatCode="General">
                  <c:v>2016</c:v>
                </c:pt>
                <c:pt idx="17" formatCode="General">
                  <c:v>2017</c:v>
                </c:pt>
                <c:pt idx="18" formatCode="General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  <c:pt idx="21" formatCode="General">
                  <c:v>2021</c:v>
                </c:pt>
                <c:pt idx="22" formatCode="General">
                  <c:v>2022</c:v>
                </c:pt>
                <c:pt idx="23" formatCode="General">
                  <c:v>2023</c:v>
                </c:pt>
                <c:pt idx="24" formatCode="General">
                  <c:v>2024</c:v>
                </c:pt>
                <c:pt idx="25" formatCode="General">
                  <c:v>2025</c:v>
                </c:pt>
                <c:pt idx="26" formatCode="General">
                  <c:v>2026</c:v>
                </c:pt>
              </c:numCache>
            </c:numRef>
          </c:cat>
          <c:val>
            <c:numRef>
              <c:f>Feuil2!$B$16:$AB$16</c:f>
              <c:numCache>
                <c:formatCode>#,##0</c:formatCode>
                <c:ptCount val="27"/>
                <c:pt idx="0">
                  <c:v>125.3</c:v>
                </c:pt>
                <c:pt idx="1">
                  <c:v>206.6</c:v>
                </c:pt>
                <c:pt idx="2">
                  <c:v>132.80000000000001</c:v>
                </c:pt>
                <c:pt idx="3">
                  <c:v>138.4</c:v>
                </c:pt>
                <c:pt idx="4">
                  <c:v>169.8</c:v>
                </c:pt>
                <c:pt idx="5">
                  <c:v>233</c:v>
                </c:pt>
                <c:pt idx="6">
                  <c:v>253.6</c:v>
                </c:pt>
                <c:pt idx="7">
                  <c:v>264.5</c:v>
                </c:pt>
                <c:pt idx="8">
                  <c:v>250.8</c:v>
                </c:pt>
                <c:pt idx="9">
                  <c:v>285.8</c:v>
                </c:pt>
                <c:pt idx="10">
                  <c:v>296.5</c:v>
                </c:pt>
                <c:pt idx="11">
                  <c:v>271.3</c:v>
                </c:pt>
                <c:pt idx="12">
                  <c:v>264.89999999999969</c:v>
                </c:pt>
                <c:pt idx="13">
                  <c:v>270.8</c:v>
                </c:pt>
                <c:pt idx="14">
                  <c:v>230.6</c:v>
                </c:pt>
                <c:pt idx="15">
                  <c:v>188.6</c:v>
                </c:pt>
                <c:pt idx="16">
                  <c:v>164.7</c:v>
                </c:pt>
                <c:pt idx="17">
                  <c:v>153.80000000000001</c:v>
                </c:pt>
                <c:pt idx="18">
                  <c:v>149.6</c:v>
                </c:pt>
                <c:pt idx="19">
                  <c:v>150</c:v>
                </c:pt>
                <c:pt idx="20">
                  <c:v>154.5</c:v>
                </c:pt>
                <c:pt idx="21">
                  <c:v>155.69999999999999</c:v>
                </c:pt>
                <c:pt idx="22">
                  <c:v>147.9</c:v>
                </c:pt>
                <c:pt idx="23">
                  <c:v>139</c:v>
                </c:pt>
                <c:pt idx="24">
                  <c:v>131.30000000000001</c:v>
                </c:pt>
                <c:pt idx="25">
                  <c:v>124.2</c:v>
                </c:pt>
                <c:pt idx="26">
                  <c:v>115.1</c:v>
                </c:pt>
              </c:numCache>
            </c:numRef>
          </c:val>
        </c:ser>
        <c:shape val="cylinder"/>
        <c:axId val="494685568"/>
        <c:axId val="519513984"/>
        <c:axId val="0"/>
      </c:bar3DChart>
      <c:catAx>
        <c:axId val="494685568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b="1" i="0">
                <a:solidFill>
                  <a:schemeClr val="tx1">
                    <a:lumMod val="75000"/>
                  </a:schemeClr>
                </a:solidFill>
              </a:defRPr>
            </a:pPr>
            <a:endParaRPr lang="fr-FR"/>
          </a:p>
        </c:txPr>
        <c:crossAx val="519513984"/>
        <c:crosses val="autoZero"/>
        <c:auto val="1"/>
        <c:lblAlgn val="ctr"/>
        <c:lblOffset val="100"/>
      </c:catAx>
      <c:valAx>
        <c:axId val="51951398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</a:schemeClr>
                </a:solidFill>
              </a:defRPr>
            </a:pPr>
            <a:endParaRPr lang="fr-FR"/>
          </a:p>
        </c:txPr>
        <c:crossAx val="494685568"/>
        <c:crosses val="autoZero"/>
        <c:crossBetween val="between"/>
      </c:valAx>
    </c:plotArea>
    <c:plotVisOnly val="1"/>
  </c:chart>
  <c:spPr>
    <a:gradFill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78736E"/>
                </a:solidFill>
                <a:latin typeface="+mn-lt"/>
                <a:ea typeface="Calibri"/>
                <a:cs typeface="Calibri"/>
              </a:defRPr>
            </a:pPr>
            <a:r>
              <a:rPr lang="fr-BE" b="1" dirty="0" smtClean="0">
                <a:solidFill>
                  <a:srgbClr val="78736E"/>
                </a:solidFill>
                <a:latin typeface="+mn-lt"/>
                <a:cs typeface="Arial" pitchFamily="34" charset="0"/>
              </a:rPr>
              <a:t>Truth cost evolution :  </a:t>
            </a:r>
          </a:p>
          <a:p>
            <a:pPr>
              <a:defRPr sz="1800" b="1" i="0" u="none" strike="noStrike" baseline="0">
                <a:solidFill>
                  <a:srgbClr val="78736E"/>
                </a:solidFill>
                <a:latin typeface="+mn-lt"/>
                <a:ea typeface="Calibri"/>
                <a:cs typeface="Calibri"/>
              </a:defRPr>
            </a:pPr>
            <a:r>
              <a:rPr lang="fr-BE" b="1" dirty="0" smtClean="0">
                <a:solidFill>
                  <a:srgbClr val="78736E"/>
                </a:solidFill>
                <a:latin typeface="+mn-lt"/>
                <a:cs typeface="Arial" pitchFamily="34" charset="0"/>
              </a:rPr>
              <a:t>current</a:t>
            </a:r>
            <a:r>
              <a:rPr lang="fr-BE" b="1" baseline="0" dirty="0" smtClean="0">
                <a:solidFill>
                  <a:srgbClr val="78736E"/>
                </a:solidFill>
                <a:latin typeface="+mn-lt"/>
                <a:cs typeface="Arial" pitchFamily="34" charset="0"/>
              </a:rPr>
              <a:t> value – constant value</a:t>
            </a:r>
            <a:r>
              <a:rPr lang="fr-BE" dirty="0">
                <a:solidFill>
                  <a:srgbClr val="78736E"/>
                </a:solidFill>
                <a:latin typeface="+mn-lt"/>
              </a:rPr>
              <a:t>
</a:t>
            </a:r>
          </a:p>
        </c:rich>
      </c:tx>
      <c:layout/>
      <c:spPr>
        <a:scene3d>
          <a:camera prst="orthographicFront"/>
          <a:lightRig rig="threePt" dir="t"/>
        </a:scene3d>
        <a:sp3d>
          <a:bevelT prst="angle"/>
        </a:sp3d>
      </c:spPr>
    </c:title>
    <c:plotArea>
      <c:layout>
        <c:manualLayout>
          <c:layoutTarget val="inner"/>
          <c:xMode val="edge"/>
          <c:yMode val="edge"/>
          <c:x val="0.10989925461003762"/>
          <c:y val="0.16534046308151573"/>
          <c:w val="0.83284594120570665"/>
          <c:h val="0.54963815495910295"/>
        </c:manualLayout>
      </c:layout>
      <c:lineChart>
        <c:grouping val="standard"/>
        <c:ser>
          <c:idx val="0"/>
          <c:order val="0"/>
          <c:tx>
            <c:strRef>
              <c:f>Dettes!$J$40:$J$41</c:f>
              <c:strCache>
                <c:ptCount val="1"/>
                <c:pt idx="0">
                  <c:v>Coût-vérité (€ courant)</c:v>
                </c:pt>
              </c:strCache>
            </c:strRef>
          </c:tx>
          <c:spPr>
            <a:ln>
              <a:solidFill>
                <a:srgbClr val="78736E"/>
              </a:solidFill>
            </a:ln>
          </c:spPr>
          <c:marker>
            <c:symbol val="circle"/>
            <c:size val="5"/>
            <c:spPr>
              <a:solidFill>
                <a:srgbClr val="78736E"/>
              </a:solidFill>
              <a:ln>
                <a:noFill/>
              </a:ln>
            </c:spPr>
          </c:marker>
          <c:cat>
            <c:numRef>
              <c:f>Dettes!$I$42:$I$71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Dettes!$J$42:$J$71</c:f>
              <c:numCache>
                <c:formatCode>0.0000</c:formatCode>
                <c:ptCount val="30"/>
                <c:pt idx="0">
                  <c:v>4.9578704954648563E-2</c:v>
                </c:pt>
                <c:pt idx="1">
                  <c:v>0.14873611486394472</c:v>
                </c:pt>
                <c:pt idx="2">
                  <c:v>0.22310417229591537</c:v>
                </c:pt>
                <c:pt idx="3">
                  <c:v>0.44620834459183079</c:v>
                </c:pt>
                <c:pt idx="4">
                  <c:v>0.52290000000000003</c:v>
                </c:pt>
                <c:pt idx="5">
                  <c:v>0.62500000000000411</c:v>
                </c:pt>
                <c:pt idx="6">
                  <c:v>0.79500000000000004</c:v>
                </c:pt>
                <c:pt idx="7">
                  <c:v>1.0549999999999919</c:v>
                </c:pt>
                <c:pt idx="8">
                  <c:v>1.3080000000000001</c:v>
                </c:pt>
                <c:pt idx="9">
                  <c:v>1.3080000000000001</c:v>
                </c:pt>
                <c:pt idx="10">
                  <c:v>1.4069999999999883</c:v>
                </c:pt>
                <c:pt idx="11">
                  <c:v>1.4749999999999901</c:v>
                </c:pt>
                <c:pt idx="12">
                  <c:v>1.564999999999992</c:v>
                </c:pt>
                <c:pt idx="13">
                  <c:v>1.6930000000000001</c:v>
                </c:pt>
                <c:pt idx="14">
                  <c:v>1.835</c:v>
                </c:pt>
                <c:pt idx="15">
                  <c:v>1.9800000000000075</c:v>
                </c:pt>
                <c:pt idx="16">
                  <c:v>2.0549999999999997</c:v>
                </c:pt>
                <c:pt idx="17">
                  <c:v>2.125</c:v>
                </c:pt>
                <c:pt idx="18">
                  <c:v>2.1949999999999998</c:v>
                </c:pt>
                <c:pt idx="19">
                  <c:v>2.2599999999999998</c:v>
                </c:pt>
                <c:pt idx="20">
                  <c:v>2.3349999999999977</c:v>
                </c:pt>
                <c:pt idx="21">
                  <c:v>2.4049999999999998</c:v>
                </c:pt>
                <c:pt idx="22">
                  <c:v>2.4699999999999998</c:v>
                </c:pt>
                <c:pt idx="23">
                  <c:v>2.52</c:v>
                </c:pt>
                <c:pt idx="24">
                  <c:v>2.585</c:v>
                </c:pt>
                <c:pt idx="25">
                  <c:v>2.645</c:v>
                </c:pt>
                <c:pt idx="26">
                  <c:v>2.7</c:v>
                </c:pt>
                <c:pt idx="27">
                  <c:v>2.7600000000000002</c:v>
                </c:pt>
                <c:pt idx="28">
                  <c:v>2.8099999999999987</c:v>
                </c:pt>
                <c:pt idx="29">
                  <c:v>2.84</c:v>
                </c:pt>
              </c:numCache>
            </c:numRef>
          </c:val>
        </c:ser>
        <c:ser>
          <c:idx val="1"/>
          <c:order val="1"/>
          <c:tx>
            <c:strRef>
              <c:f>Dettes!$K$40:$K$41</c:f>
              <c:strCache>
                <c:ptCount val="1"/>
                <c:pt idx="0">
                  <c:v>Coût-vérité (€ constant 2001)</c:v>
                </c:pt>
              </c:strCache>
            </c:strRef>
          </c:tx>
          <c:spPr>
            <a:ln>
              <a:solidFill>
                <a:srgbClr val="C30045"/>
              </a:solidFill>
            </a:ln>
          </c:spPr>
          <c:marker>
            <c:symbol val="diamond"/>
            <c:size val="6"/>
            <c:spPr>
              <a:solidFill>
                <a:srgbClr val="C30045"/>
              </a:solidFill>
              <a:ln>
                <a:noFill/>
              </a:ln>
            </c:spPr>
          </c:marker>
          <c:cat>
            <c:numRef>
              <c:f>Dettes!$I$42:$I$71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Dettes!$K$42:$K$71</c:f>
              <c:numCache>
                <c:formatCode>0.0000</c:formatCode>
                <c:ptCount val="30"/>
                <c:pt idx="0">
                  <c:v>4.9578704954648563E-2</c:v>
                </c:pt>
                <c:pt idx="1">
                  <c:v>0.14633346487200896</c:v>
                </c:pt>
                <c:pt idx="2">
                  <c:v>0.21606837402239457</c:v>
                </c:pt>
                <c:pt idx="3">
                  <c:v>0.42326314911164542</c:v>
                </c:pt>
                <c:pt idx="4">
                  <c:v>0.48257477355456313</c:v>
                </c:pt>
                <c:pt idx="5">
                  <c:v>0.56663201663202112</c:v>
                </c:pt>
                <c:pt idx="6">
                  <c:v>0.70786426004573677</c:v>
                </c:pt>
                <c:pt idx="7">
                  <c:v>0.89898468031890055</c:v>
                </c:pt>
                <c:pt idx="8">
                  <c:v>1.1151807304293424</c:v>
                </c:pt>
                <c:pt idx="9">
                  <c:v>1.0912846100864693</c:v>
                </c:pt>
                <c:pt idx="10">
                  <c:v>1.1338789178001178</c:v>
                </c:pt>
                <c:pt idx="11">
                  <c:v>1.1653716039934598</c:v>
                </c:pt>
                <c:pt idx="12">
                  <c:v>1.2122343371550361</c:v>
                </c:pt>
                <c:pt idx="13">
                  <c:v>1.2856685665623575</c:v>
                </c:pt>
                <c:pt idx="14">
                  <c:v>1.366180130202765</c:v>
                </c:pt>
                <c:pt idx="15">
                  <c:v>1.4452298219807933</c:v>
                </c:pt>
                <c:pt idx="16">
                  <c:v>1.4705621331801002</c:v>
                </c:pt>
                <c:pt idx="17">
                  <c:v>1.490837523499696</c:v>
                </c:pt>
                <c:pt idx="18">
                  <c:v>1.5097524171081118</c:v>
                </c:pt>
                <c:pt idx="19">
                  <c:v>1.5239807327992898</c:v>
                </c:pt>
                <c:pt idx="20">
                  <c:v>1.543681681019575</c:v>
                </c:pt>
                <c:pt idx="21">
                  <c:v>1.558783408007768</c:v>
                </c:pt>
                <c:pt idx="22">
                  <c:v>1.5695222444169359</c:v>
                </c:pt>
                <c:pt idx="23">
                  <c:v>1.5698960291857895</c:v>
                </c:pt>
                <c:pt idx="24">
                  <c:v>1.5788131168087804</c:v>
                </c:pt>
                <c:pt idx="25">
                  <c:v>1.583783021943804</c:v>
                </c:pt>
                <c:pt idx="26">
                  <c:v>1.5850158120198088</c:v>
                </c:pt>
                <c:pt idx="27">
                  <c:v>1.5884690055100479</c:v>
                </c:pt>
                <c:pt idx="28">
                  <c:v>1.5855349195379478</c:v>
                </c:pt>
                <c:pt idx="29">
                  <c:v>1.5710415084389699</c:v>
                </c:pt>
              </c:numCache>
            </c:numRef>
          </c:val>
        </c:ser>
        <c:marker val="1"/>
        <c:axId val="581476736"/>
        <c:axId val="581478656"/>
      </c:lineChart>
      <c:catAx>
        <c:axId val="5814767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000" b="1" i="0" u="none" strike="noStrike" baseline="0">
                <a:solidFill>
                  <a:schemeClr val="bg2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81478656"/>
        <c:crosses val="autoZero"/>
        <c:auto val="1"/>
        <c:lblAlgn val="ctr"/>
        <c:lblOffset val="100"/>
      </c:catAx>
      <c:valAx>
        <c:axId val="581478656"/>
        <c:scaling>
          <c:orientation val="minMax"/>
        </c:scaling>
        <c:axPos val="l"/>
        <c:majorGridlines/>
        <c:numFmt formatCode="&quot;€&quot;\ #,##0.00" sourceLinked="0"/>
        <c:maj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chemeClr val="bg2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81476736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legend>
      <c:legendPos val="r"/>
      <c:layout>
        <c:manualLayout>
          <c:xMode val="edge"/>
          <c:yMode val="edge"/>
          <c:x val="0.30840796208890986"/>
          <c:y val="0.81050192965808965"/>
          <c:w val="0.48020327828374437"/>
          <c:h val="0.15191117198271276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33"/>
  <c:chart>
    <c:autoTitleDeleted val="1"/>
    <c:plotArea>
      <c:layout>
        <c:manualLayout>
          <c:layoutTarget val="inner"/>
          <c:xMode val="edge"/>
          <c:yMode val="edge"/>
          <c:x val="0.14471980775130444"/>
          <c:y val="3.7924556951042264E-2"/>
          <c:w val="0.77601135085387296"/>
          <c:h val="0.79745862345719265"/>
        </c:manualLayout>
      </c:layout>
      <c:lineChart>
        <c:grouping val="standard"/>
        <c:ser>
          <c:idx val="0"/>
          <c:order val="0"/>
          <c:tx>
            <c:strRef>
              <c:f>[1]Dettes!$G$4</c:f>
              <c:strCache>
                <c:ptCount val="1"/>
                <c:pt idx="0">
                  <c:v>Dettes financières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6"/>
            <c:spPr>
              <a:solidFill>
                <a:srgbClr val="C30045">
                  <a:lumMod val="75000"/>
                </a:srgbClr>
              </a:solidFill>
            </c:spPr>
          </c:marker>
          <c:cat>
            <c:numRef>
              <c:f>[1]Dettes!$A$6:$A$36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[1]Dettes!$G$5:$G$36</c:f>
              <c:numCache>
                <c:formatCode>_-* #,##0_-;_-* #,##0\-;_-* "-"??_-;_-@_-</c:formatCode>
                <c:ptCount val="3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10000</c:v>
                </c:pt>
                <c:pt idx="6">
                  <c:v>170500</c:v>
                </c:pt>
                <c:pt idx="7">
                  <c:v>370950</c:v>
                </c:pt>
                <c:pt idx="8">
                  <c:v>584950</c:v>
                </c:pt>
                <c:pt idx="9">
                  <c:v>771300</c:v>
                </c:pt>
                <c:pt idx="10">
                  <c:v>947800</c:v>
                </c:pt>
                <c:pt idx="11">
                  <c:v>1152400</c:v>
                </c:pt>
                <c:pt idx="12">
                  <c:v>1337150</c:v>
                </c:pt>
                <c:pt idx="13">
                  <c:v>1518400</c:v>
                </c:pt>
                <c:pt idx="14">
                  <c:v>1704700</c:v>
                </c:pt>
                <c:pt idx="15">
                  <c:v>1818150</c:v>
                </c:pt>
                <c:pt idx="16">
                  <c:v>1882700</c:v>
                </c:pt>
                <c:pt idx="17">
                  <c:v>1911250</c:v>
                </c:pt>
                <c:pt idx="18">
                  <c:v>1915150</c:v>
                </c:pt>
                <c:pt idx="19">
                  <c:v>1892250</c:v>
                </c:pt>
                <c:pt idx="20">
                  <c:v>1850550</c:v>
                </c:pt>
                <c:pt idx="21">
                  <c:v>1800700</c:v>
                </c:pt>
                <c:pt idx="22">
                  <c:v>1768850</c:v>
                </c:pt>
                <c:pt idx="23">
                  <c:v>1727850</c:v>
                </c:pt>
                <c:pt idx="24">
                  <c:v>1673850</c:v>
                </c:pt>
                <c:pt idx="25">
                  <c:v>1608200</c:v>
                </c:pt>
                <c:pt idx="26">
                  <c:v>1530200</c:v>
                </c:pt>
                <c:pt idx="27">
                  <c:v>1431250</c:v>
                </c:pt>
                <c:pt idx="28">
                  <c:v>1326950</c:v>
                </c:pt>
                <c:pt idx="29">
                  <c:v>1217100</c:v>
                </c:pt>
                <c:pt idx="30">
                  <c:v>1102600</c:v>
                </c:pt>
                <c:pt idx="31">
                  <c:v>983150</c:v>
                </c:pt>
              </c:numCache>
            </c:numRef>
          </c:val>
        </c:ser>
        <c:ser>
          <c:idx val="1"/>
          <c:order val="1"/>
          <c:tx>
            <c:strRef>
              <c:f>[1]Dettes!$I$4</c:f>
              <c:strCache>
                <c:ptCount val="1"/>
                <c:pt idx="0">
                  <c:v>Fonds propres</c:v>
                </c:pt>
              </c:strCache>
            </c:strRef>
          </c:tx>
          <c:spPr>
            <a:ln w="34925" cap="sq">
              <a:solidFill>
                <a:sysClr val="windowText" lastClr="000000">
                  <a:lumMod val="50000"/>
                  <a:lumOff val="50000"/>
                </a:sysClr>
              </a:solidFill>
              <a:beve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ln>
                <a:solidFill>
                  <a:sysClr val="windowText" lastClr="000000">
                    <a:tint val="55000"/>
                    <a:shade val="95000"/>
                    <a:satMod val="105000"/>
                  </a:sys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[1]Dettes!$A$6:$A$36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[1]Dettes!$I$5:$I$36</c:f>
              <c:numCache>
                <c:formatCode>#,##0</c:formatCode>
                <c:ptCount val="32"/>
                <c:pt idx="1">
                  <c:v>310910.41644757346</c:v>
                </c:pt>
                <c:pt idx="2">
                  <c:v>442281.84479637683</c:v>
                </c:pt>
                <c:pt idx="3">
                  <c:v>735284.81138977711</c:v>
                </c:pt>
                <c:pt idx="4">
                  <c:v>800732.35005596897</c:v>
                </c:pt>
                <c:pt idx="5">
                  <c:v>947956.2672505934</c:v>
                </c:pt>
                <c:pt idx="6">
                  <c:v>999290.91984487756</c:v>
                </c:pt>
                <c:pt idx="7">
                  <c:v>1039511.5670421672</c:v>
                </c:pt>
                <c:pt idx="8">
                  <c:v>1085020.5564190231</c:v>
                </c:pt>
                <c:pt idx="9">
                  <c:v>1125232.0261779844</c:v>
                </c:pt>
                <c:pt idx="10">
                  <c:v>1185584.0682824706</c:v>
                </c:pt>
                <c:pt idx="11">
                  <c:v>1235764.0821664641</c:v>
                </c:pt>
                <c:pt idx="12">
                  <c:v>1302652.2781448341</c:v>
                </c:pt>
                <c:pt idx="13">
                  <c:v>1343526.5462476641</c:v>
                </c:pt>
                <c:pt idx="14">
                  <c:v>1393644.2281315916</c:v>
                </c:pt>
                <c:pt idx="15">
                  <c:v>1445676.4734892175</c:v>
                </c:pt>
                <c:pt idx="16">
                  <c:v>1504904.7858042067</c:v>
                </c:pt>
                <c:pt idx="17">
                  <c:v>1562896.7554365436</c:v>
                </c:pt>
                <c:pt idx="18">
                  <c:v>1622488.8944374048</c:v>
                </c:pt>
                <c:pt idx="19">
                  <c:v>1696429.9678832842</c:v>
                </c:pt>
                <c:pt idx="20">
                  <c:v>1782849.2070676368</c:v>
                </c:pt>
                <c:pt idx="21">
                  <c:v>1869436.4598974511</c:v>
                </c:pt>
                <c:pt idx="22">
                  <c:v>1941469.1351287828</c:v>
                </c:pt>
                <c:pt idx="23">
                  <c:v>2013128.063451244</c:v>
                </c:pt>
                <c:pt idx="24">
                  <c:v>2083291.7009404937</c:v>
                </c:pt>
                <c:pt idx="25">
                  <c:v>2152394.2588545359</c:v>
                </c:pt>
                <c:pt idx="26">
                  <c:v>2218157.4487840682</c:v>
                </c:pt>
                <c:pt idx="27">
                  <c:v>2288899.9408611869</c:v>
                </c:pt>
                <c:pt idx="28">
                  <c:v>2358911.3657630347</c:v>
                </c:pt>
                <c:pt idx="29">
                  <c:v>2428611.6822346919</c:v>
                </c:pt>
                <c:pt idx="30">
                  <c:v>2498131.2429236155</c:v>
                </c:pt>
                <c:pt idx="31">
                  <c:v>2573122.2966194698</c:v>
                </c:pt>
              </c:numCache>
            </c:numRef>
          </c:val>
        </c:ser>
        <c:marker val="1"/>
        <c:axId val="582619904"/>
        <c:axId val="582621824"/>
      </c:lineChart>
      <c:catAx>
        <c:axId val="582619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fr-FR"/>
          </a:p>
        </c:txPr>
        <c:crossAx val="582621824"/>
        <c:crosses val="autoZero"/>
        <c:auto val="1"/>
        <c:lblAlgn val="ctr"/>
        <c:lblOffset val="100"/>
        <c:tickLblSkip val="1"/>
        <c:tickMarkSkip val="2"/>
      </c:catAx>
      <c:valAx>
        <c:axId val="582621824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spPr>
          <a:solidFill>
            <a:schemeClr val="bg1">
              <a:lumMod val="95000"/>
            </a:schemeClr>
          </a:solidFill>
        </c:spPr>
        <c:txPr>
          <a:bodyPr rot="0" vert="horz"/>
          <a:lstStyle/>
          <a:p>
            <a:pPr>
              <a:defRPr sz="1100" b="1">
                <a:solidFill>
                  <a:srgbClr val="78736E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58261990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</c:chart>
  <c:spPr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soft" dir="t">
        <a:rot lat="0" lon="0" rev="0"/>
      </a:lightRig>
    </a:scene3d>
    <a:sp3d prstMaterial="matte">
      <a:bevelT w="63500" h="63500" prst="artDeco"/>
      <a:contourClr>
        <a:srgbClr val="000000"/>
      </a:contourClr>
    </a:sp3d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1"/>
  <c:chart>
    <c:autoTitleDeleted val="1"/>
    <c:view3D>
      <c:rAngAx val="1"/>
    </c:view3D>
    <c:plotArea>
      <c:layout/>
      <c:bar3DChart>
        <c:barDir val="col"/>
        <c:grouping val="stacked"/>
        <c:ser>
          <c:idx val="1"/>
          <c:order val="0"/>
          <c:tx>
            <c:v>Net debt to EBITDA</c:v>
          </c:tx>
          <c:spPr>
            <a:solidFill>
              <a:srgbClr val="990033"/>
            </a:solidFill>
          </c:spPr>
          <c:cat>
            <c:numRef>
              <c:f>Feuil1!$A$20:$A$36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Feuil1!$P$20:$P$36</c:f>
              <c:numCache>
                <c:formatCode>_-* #,##0_-;_-* #,##0\-;_-* "-"??_-;_-@_-</c:formatCode>
                <c:ptCount val="17"/>
                <c:pt idx="0">
                  <c:v>13.746146882192471</c:v>
                </c:pt>
                <c:pt idx="1">
                  <c:v>11.794082176383927</c:v>
                </c:pt>
                <c:pt idx="2">
                  <c:v>10.21187002261509</c:v>
                </c:pt>
                <c:pt idx="3">
                  <c:v>8.9645898622012492</c:v>
                </c:pt>
                <c:pt idx="4">
                  <c:v>7.6022338787170778</c:v>
                </c:pt>
                <c:pt idx="5">
                  <c:v>6.6604259343070353</c:v>
                </c:pt>
                <c:pt idx="6">
                  <c:v>6.4114601425665994</c:v>
                </c:pt>
                <c:pt idx="7">
                  <c:v>6.3103430284626434</c:v>
                </c:pt>
                <c:pt idx="8">
                  <c:v>6.129701015226054</c:v>
                </c:pt>
                <c:pt idx="9">
                  <c:v>5.8903716808429527</c:v>
                </c:pt>
                <c:pt idx="10">
                  <c:v>5.6345444513478968</c:v>
                </c:pt>
                <c:pt idx="11">
                  <c:v>5.3550708637640865</c:v>
                </c:pt>
                <c:pt idx="12">
                  <c:v>4.811816045747916</c:v>
                </c:pt>
                <c:pt idx="13">
                  <c:v>4.4637358756401238</c:v>
                </c:pt>
                <c:pt idx="14">
                  <c:v>4.0534215599566847</c:v>
                </c:pt>
                <c:pt idx="15">
                  <c:v>3.620036807066644</c:v>
                </c:pt>
                <c:pt idx="16">
                  <c:v>3.1699415216694802</c:v>
                </c:pt>
              </c:numCache>
            </c:numRef>
          </c:val>
        </c:ser>
        <c:shape val="cylinder"/>
        <c:axId val="585448064"/>
        <c:axId val="585453952"/>
        <c:axId val="0"/>
      </c:bar3DChart>
      <c:catAx>
        <c:axId val="585448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585453952"/>
        <c:crosses val="autoZero"/>
        <c:auto val="1"/>
        <c:lblAlgn val="ctr"/>
        <c:lblOffset val="100"/>
      </c:catAx>
      <c:valAx>
        <c:axId val="585453952"/>
        <c:scaling>
          <c:orientation val="minMax"/>
        </c:scaling>
        <c:axPos val="l"/>
        <c:majorGridlines/>
        <c:numFmt formatCode="_-* #,##0_-;_-* #,##0\-;_-* &quot;-&quot;??_-;_-@_-" sourceLinked="1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58544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85949765301611"/>
          <c:y val="0.38090837783208542"/>
          <c:w val="0.31789545826310556"/>
          <c:h val="0.1883748152170634"/>
        </c:manualLayout>
      </c:layout>
      <c:txPr>
        <a:bodyPr/>
        <a:lstStyle/>
        <a:p>
          <a:pPr>
            <a:defRPr b="1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Amortization</c:v>
          </c:tx>
          <c:cat>
            <c:numRef>
              <c:f>'CA 20-3-15'!$B$4:$K$4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'CA 20-3-15'!$B$9:$J$9</c:f>
              <c:numCache>
                <c:formatCode>"€"\ #,##0</c:formatCode>
                <c:ptCount val="9"/>
                <c:pt idx="0">
                  <c:v>106750000</c:v>
                </c:pt>
                <c:pt idx="1">
                  <c:v>153000000</c:v>
                </c:pt>
                <c:pt idx="2">
                  <c:v>215750000</c:v>
                </c:pt>
                <c:pt idx="3">
                  <c:v>129300000</c:v>
                </c:pt>
                <c:pt idx="4">
                  <c:v>108250000</c:v>
                </c:pt>
                <c:pt idx="5">
                  <c:v>122500000</c:v>
                </c:pt>
                <c:pt idx="6">
                  <c:v>102000000</c:v>
                </c:pt>
                <c:pt idx="7">
                  <c:v>153750000</c:v>
                </c:pt>
                <c:pt idx="8">
                  <c:v>83250000</c:v>
                </c:pt>
              </c:numCache>
            </c:numRef>
          </c:val>
        </c:ser>
        <c:ser>
          <c:idx val="1"/>
          <c:order val="1"/>
          <c:tx>
            <c:v>New debt</c:v>
          </c:tx>
          <c:spPr>
            <a:solidFill>
              <a:schemeClr val="bg1">
                <a:lumMod val="75000"/>
              </a:schemeClr>
            </a:solidFill>
          </c:spPr>
          <c:cat>
            <c:numRef>
              <c:f>'CA 20-3-15'!$B$4:$K$4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'CA 20-3-15'!$B$10:$J$10</c:f>
              <c:numCache>
                <c:formatCode>"€"\ #,##0</c:formatCode>
                <c:ptCount val="9"/>
                <c:pt idx="0">
                  <c:v>64550000</c:v>
                </c:pt>
                <c:pt idx="1">
                  <c:v>28550000</c:v>
                </c:pt>
                <c:pt idx="2">
                  <c:v>3900000</c:v>
                </c:pt>
                <c:pt idx="3">
                  <c:v>-22900000</c:v>
                </c:pt>
                <c:pt idx="4">
                  <c:v>-41700000</c:v>
                </c:pt>
                <c:pt idx="5">
                  <c:v>-49850000</c:v>
                </c:pt>
                <c:pt idx="6">
                  <c:v>-31850000</c:v>
                </c:pt>
                <c:pt idx="7">
                  <c:v>-41700000</c:v>
                </c:pt>
                <c:pt idx="8">
                  <c:v>-49850000</c:v>
                </c:pt>
              </c:numCache>
            </c:numRef>
          </c:val>
        </c:ser>
        <c:shape val="cylinder"/>
        <c:axId val="596701568"/>
        <c:axId val="596703104"/>
        <c:axId val="0"/>
      </c:bar3DChart>
      <c:catAx>
        <c:axId val="59670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596703104"/>
        <c:crosses val="autoZero"/>
        <c:auto val="1"/>
        <c:lblAlgn val="ctr"/>
        <c:lblOffset val="100"/>
      </c:catAx>
      <c:valAx>
        <c:axId val="596703104"/>
        <c:scaling>
          <c:orientation val="minMax"/>
        </c:scaling>
        <c:axPos val="l"/>
        <c:majorGridlines/>
        <c:numFmt formatCode="&quot;€&quot;\ #,##0" sourceLinked="1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59670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9397889833309"/>
          <c:y val="0.38090837783208509"/>
          <c:w val="0.1723609879890842"/>
          <c:h val="0.1883748152170634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1CE94A01-F0B0-4175-88B4-E9A924840A7D}" type="datetime1">
              <a:rPr lang="en-US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8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8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EAC93416-9449-4946-A52E-170028AFE3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227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0904E6AB-C00F-417E-AEAC-5E262820CF6F}" type="datetime1">
              <a:rPr lang="en-US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noProof="0" dirty="0"/>
              <a:t>Click to edit Master text styles</a:t>
            </a:r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/>
              <a:t>Third level</a:t>
            </a:r>
          </a:p>
          <a:p>
            <a:pPr lvl="3"/>
            <a:r>
              <a:rPr lang="nl-BE" noProof="0" dirty="0"/>
              <a:t>Fourth level</a:t>
            </a:r>
          </a:p>
          <a:p>
            <a:pPr lvl="4"/>
            <a:r>
              <a:rPr lang="nl-BE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8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73F28237-A84E-4DCB-BFDD-0FDBF9ACAC2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2398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40FC9-668F-4A18-AFA8-32958D9D5A01}" type="slidenum">
              <a:rPr lang="fr-BE" smtClean="0"/>
              <a:pPr/>
              <a:t>3</a:t>
            </a:fld>
            <a:endParaRPr lang="fr-B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-228600" algn="just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fr-BE" smtClean="0"/>
              <a:pPr/>
              <a:t>4</a:t>
            </a:fld>
            <a:endParaRPr lang="fr-B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DE0A1-E911-4605-9D74-2C348797C9EB}" type="slidenum">
              <a:rPr lang="fr-BE" smtClean="0"/>
              <a:pPr/>
              <a:t>6</a:t>
            </a:fld>
            <a:endParaRPr lang="fr-B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fr-BE" smtClean="0">
                <a:solidFill>
                  <a:prstClr val="black"/>
                </a:solidFill>
              </a:rPr>
              <a:pPr/>
              <a:t>8</a:t>
            </a:fld>
            <a:endParaRPr lang="fr-B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711E0-72A4-4FDA-8ED1-BD727A917225}" type="slidenum">
              <a:rPr lang="fr-FR" smtClean="0"/>
              <a:pPr>
                <a:defRPr/>
              </a:pPr>
              <a:t>9</a:t>
            </a:fld>
            <a:endParaRPr lang="fr-FR" dirty="0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48110" y="9466263"/>
            <a:ext cx="2951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0" tIns="45933" rIns="91870" bIns="45933" anchor="b"/>
          <a:lstStyle/>
          <a:p>
            <a:pPr algn="r" defTabSz="917575"/>
            <a:fld id="{EDFE8EB4-0C60-490D-99DC-98B22C69B5DF}" type="slidenum">
              <a:rPr lang="fr-FR" sz="1200">
                <a:latin typeface="Times New Roman" pitchFamily="18" charset="0"/>
              </a:rPr>
              <a:pPr algn="r" defTabSz="917575"/>
              <a:t>9</a:t>
            </a:fld>
            <a:endParaRPr lang="fr-FR" sz="1200" dirty="0"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77875"/>
            <a:ext cx="4960938" cy="3722688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90" y="4732339"/>
            <a:ext cx="4992687" cy="4419600"/>
          </a:xfrm>
          <a:noFill/>
          <a:ln/>
        </p:spPr>
        <p:txBody>
          <a:bodyPr lIns="91870" tIns="45933" rIns="91870" bIns="45933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28237-A84E-4DCB-BFDD-0FDBF9ACAC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28237-A84E-4DCB-BFDD-0FDBF9ACAC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3EE8-7776-4FDB-864C-EA1D72B001A4}" type="datetimeFigureOut">
              <a:rPr lang="fr-FR" smtClean="0"/>
              <a:pPr/>
              <a:t>26/10/2015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031-FC7D-461D-8CC0-F4A0CEBF5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81AA-EF7D-4FBA-95E7-1A83212BE34D}" type="datetime1">
              <a:rPr lang="fr-FR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dirty="0"/>
          </a:p>
          <a:p>
            <a:pPr>
              <a:defRPr/>
            </a:pPr>
            <a:r>
              <a:rPr lang="fr-BE" dirty="0"/>
              <a:t>        </a:t>
            </a:r>
            <a:fld id="{21E2F47E-D4CF-4298-B1AD-4EF36858A00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152400" y="23177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7" name="Groep 6"/>
          <p:cNvGrpSpPr/>
          <p:nvPr userDrawn="1"/>
        </p:nvGrpSpPr>
        <p:grpSpPr bwMode="ltGray">
          <a:xfrm>
            <a:off x="2268538" y="2262188"/>
            <a:ext cx="6494462" cy="2538412"/>
            <a:chOff x="2268538" y="2262188"/>
            <a:chExt cx="6494462" cy="2538412"/>
          </a:xfrm>
        </p:grpSpPr>
        <p:sp>
          <p:nvSpPr>
            <p:cNvPr id="4" name="Rounded Rectangle 4"/>
            <p:cNvSpPr/>
            <p:nvPr/>
          </p:nvSpPr>
          <p:spPr bwMode="ltGray">
            <a:xfrm flipH="1">
              <a:off x="2268538" y="2262188"/>
              <a:ext cx="6494462" cy="2538412"/>
            </a:xfrm>
            <a:prstGeom prst="roundRect">
              <a:avLst>
                <a:gd name="adj" fmla="val 15872"/>
              </a:avLst>
            </a:prstGeom>
            <a:solidFill>
              <a:srgbClr val="E0E1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" name="Rectangle 5"/>
            <p:cNvSpPr/>
            <p:nvPr/>
          </p:nvSpPr>
          <p:spPr bwMode="ltGray">
            <a:xfrm flipH="1">
              <a:off x="2268538" y="2262188"/>
              <a:ext cx="838200" cy="798512"/>
            </a:xfrm>
            <a:prstGeom prst="rect">
              <a:avLst/>
            </a:prstGeom>
            <a:solidFill>
              <a:srgbClr val="E0E1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6" name="Picture 11" descr="logo_domin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469900"/>
            <a:ext cx="17922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480065" y="2819400"/>
            <a:ext cx="5980112" cy="1362075"/>
          </a:xfrm>
        </p:spPr>
        <p:txBody>
          <a:bodyPr anchor="ctr"/>
          <a:lstStyle>
            <a:lvl1pPr algn="l">
              <a:defRPr sz="3000" b="1" cap="all">
                <a:solidFill>
                  <a:srgbClr val="4B5C66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SzPct val="100000"/>
              <a:buFontTx/>
              <a:buBlip>
                <a:blip r:embed="rId2"/>
              </a:buBlip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buNone/>
              <a:defRPr/>
            </a:lvl3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B832-A478-4D30-A6CF-3D5B160C95C9}" type="datetime1">
              <a:rPr lang="en-US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4CE2-DC98-43F9-A6F1-C14B0B34AC6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9117-FAFE-4DC5-A901-0087BE2027F6}" type="datetime1">
              <a:rPr lang="en-US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6AC9-5DDC-4A28-98A5-F8654954CFD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639763"/>
            <a:ext cx="8229600" cy="400110"/>
          </a:xfrm>
        </p:spPr>
        <p:txBody>
          <a:bodyPr>
            <a:spAutoFit/>
          </a:bodyPr>
          <a:lstStyle>
            <a:lvl1pPr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>
              <a:buFont typeface="Arial"/>
              <a:buNone/>
              <a:defRPr/>
            </a:lvl2pPr>
            <a:lvl3pPr>
              <a:buFont typeface="Arial"/>
              <a:buNone/>
              <a:defRPr/>
            </a:lvl3pPr>
            <a:lvl4pPr>
              <a:buFont typeface="Arial"/>
              <a:buNone/>
              <a:defRPr/>
            </a:lvl4pPr>
            <a:lvl5pPr>
              <a:buFont typeface="Arial"/>
              <a:buNone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5CAD-E30B-4D45-9B08-8E6272345809}" type="datetime1">
              <a:rPr lang="en-US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DAA-1475-4E91-8CD0-865A80A866B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152400" y="23177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80" y="3286760"/>
            <a:ext cx="6461760" cy="1362075"/>
          </a:xfrm>
        </p:spPr>
        <p:txBody>
          <a:bodyPr anchor="ctr"/>
          <a:lstStyle>
            <a:lvl1pPr algn="l">
              <a:defRPr sz="2400" b="1" cap="all">
                <a:solidFill>
                  <a:srgbClr val="4B5C66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152400" y="23177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760" y="1066801"/>
            <a:ext cx="5628640" cy="1097280"/>
          </a:xfrm>
        </p:spPr>
        <p:txBody>
          <a:bodyPr anchor="ctr"/>
          <a:lstStyle>
            <a:lvl1pPr algn="l">
              <a:defRPr sz="2300" b="1" cap="all">
                <a:solidFill>
                  <a:srgbClr val="4B5C66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1ADC-9138-4ED5-9D22-504B437778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D48AFE-5B06-4C94-B864-7BCA2ADD83C8}" type="datetime1">
              <a:rPr lang="en-US" smtClean="0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F46B58-99A6-420C-8622-B6EAB7951E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60" r:id="rId13"/>
    <p:sldLayoutId id="2147483654" r:id="rId14"/>
    <p:sldLayoutId id="2147483655" r:id="rId15"/>
    <p:sldLayoutId id="2147483656" r:id="rId16"/>
    <p:sldLayoutId id="2147483661" r:id="rId17"/>
    <p:sldLayoutId id="2147483662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statistics-explained/images/a/a2/Household_saving_rate_(gross),_2012_(1)_(%25)_YB14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be/url?sa=i&amp;rct=j&amp;q=&amp;esrc=s&amp;frm=1&amp;source=images&amp;cd=&amp;cad=rja&amp;uact=8&amp;ved=0CAcQjRw&amp;url=http://accounts-of-society.eu/curricula-vitae/&amp;ei=a29wVb3FFqW27gaGlICIDg&amp;bvm=bv.94911696,d.ZGU&amp;psig=AFQjCNEpkjPQxOJONe1QWAjL60qqQUP3Lw&amp;ust=1433518292938364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vopps.co.uk/wp-content/uploads/2012/03/EIB-logo.jpg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vopps.co.uk/wp-content/uploads/2012/03/EIB-logo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.jpeg"/><Relationship Id="rId2" Type="http://schemas.openxmlformats.org/officeDocument/2006/relationships/hyperlink" Target="http://www.govopps.co.uk/wp-content/uploads/2012/03/EIB-logo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hyperlink" Target="http://thumbs.dreamstime.com/z/bank-loan-1661403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18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be/url?sa=i&amp;rct=j&amp;q=&amp;esrc=s&amp;frm=1&amp;source=images&amp;cd=&amp;cad=rja&amp;uact=8&amp;docid=_VnN8I79rcASlM&amp;tbnid=Zujuxn-0XFqqwM:&amp;ved=0CAcQjRw&amp;url=http://fantastiquephoenix.free.fr/eau/hunzza/hunzza1.htm&amp;ei=TY4aVNLcEeqL7AaxxYCgDA&amp;bvm=bv.75097201,d.ZGU&amp;psig=AFQjCNHNB2x70srgK7cG-6dQgT0YDxHnaw&amp;ust=14111128896822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3975"/>
            <a:ext cx="9144000" cy="533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marL="571500" indent="-571500" algn="ctr" eaLnBrk="1" hangingPunct="1"/>
            <a:r>
              <a:rPr lang="fr-BE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FUNDING OF THE WASTE WATER TREATMENT SECTOR </a:t>
            </a:r>
            <a:br>
              <a:rPr lang="fr-BE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fr-BE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 WALLONIA</a:t>
            </a:r>
            <a:endParaRPr lang="fr-F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292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40B5D-281C-4579-86F7-703845614F1B}" type="slidenum">
              <a:rPr lang="fr-FR" smtClean="0"/>
              <a:pPr/>
              <a:t>1</a:t>
            </a:fld>
            <a:endParaRPr lang="fr-F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67000"/>
            <a:ext cx="9144000" cy="1600200"/>
            <a:chOff x="0" y="864"/>
            <a:chExt cx="5760" cy="10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864"/>
              <a:ext cx="5760" cy="1008"/>
              <a:chOff x="0" y="864"/>
              <a:chExt cx="5760" cy="1008"/>
            </a:xfrm>
          </p:grpSpPr>
          <p:pic>
            <p:nvPicPr>
              <p:cNvPr id="12295" name="Picture 5" descr="logo sp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04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6" name="Picture 6" descr="00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6" y="873"/>
                <a:ext cx="1488" cy="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7" name="Picture 7" descr="essai3 copi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8" name="Picture 8" descr="00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353" r="1324"/>
              <a:stretch>
                <a:fillRect/>
              </a:stretch>
            </p:blipFill>
            <p:spPr bwMode="auto">
              <a:xfrm>
                <a:off x="3120" y="864"/>
                <a:ext cx="158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9" name="Picture 9" descr="00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8696"/>
              <a:stretch>
                <a:fillRect/>
              </a:stretch>
            </p:blipFill>
            <p:spPr bwMode="auto">
              <a:xfrm>
                <a:off x="2513" y="864"/>
                <a:ext cx="733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94" name="Rectangle 10"/>
            <p:cNvSpPr>
              <a:spLocks noChangeArrowheads="1"/>
            </p:cNvSpPr>
            <p:nvPr/>
          </p:nvSpPr>
          <p:spPr bwMode="auto">
            <a:xfrm>
              <a:off x="0" y="864"/>
              <a:ext cx="5760" cy="10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 dirty="0"/>
            </a:p>
          </p:txBody>
        </p:sp>
      </p:grpSp>
      <p:pic>
        <p:nvPicPr>
          <p:cNvPr id="12" name="Picture 2" descr="memb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0" y="4746624"/>
            <a:ext cx="1687580" cy="1609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059832" y="479715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ESTONIAN WATER WORKS 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ASSOCIATION EVEL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STUDY TOUR IN WALLONIA (BELGIUM)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</a:t>
            </a:r>
            <a:r>
              <a:rPr lang="en-US" b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October 2015 - Namur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980728"/>
            <a:ext cx="8928992" cy="13681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9B7A-B489-4062-99B2-ABC00F840A92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237570" name="Picture 2" descr="File:Household saving rate (gross), 2012 (1) (%) YB14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8184513" cy="3744416"/>
          </a:xfrm>
          <a:prstGeom prst="rect">
            <a:avLst/>
          </a:prstGeom>
          <a:noFill/>
        </p:spPr>
      </p:pic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486024" y="303039"/>
            <a:ext cx="696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 ter. Water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tariff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…and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saving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rate)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835696" y="1772816"/>
            <a:ext cx="288000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-66709" y="908720"/>
            <a:ext cx="6113621" cy="3457575"/>
            <a:chOff x="-66709" y="1052736"/>
            <a:chExt cx="6113621" cy="3457575"/>
          </a:xfrm>
        </p:grpSpPr>
        <p:graphicFrame>
          <p:nvGraphicFramePr>
            <p:cNvPr id="20" name="Chart 5"/>
            <p:cNvGraphicFramePr>
              <a:graphicFrameLocks/>
            </p:cNvGraphicFramePr>
            <p:nvPr/>
          </p:nvGraphicFramePr>
          <p:xfrm>
            <a:off x="179512" y="1052736"/>
            <a:ext cx="5867400" cy="3457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2894881" y="1484784"/>
              <a:ext cx="1029047" cy="492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rPr>
                <a:t>Debt peak  </a:t>
              </a:r>
            </a:p>
            <a:p>
              <a:pPr algn="ctr" eaLnBrk="0" hangingPunct="0">
                <a:defRPr/>
              </a:pP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rPr>
                <a:t>€ 1.9 bi. 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-361341" y="2499496"/>
              <a:ext cx="8354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rgbClr val="78736E"/>
                  </a:solidFill>
                </a:rPr>
                <a:t>(x 1.000 € )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701303" y="2852936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Debt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331640" y="2586390"/>
              <a:ext cx="811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78736E"/>
                  </a:solidFill>
                </a:rPr>
                <a:t>Equity</a:t>
              </a: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 Debt-to-Equity Ratio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3398">
            <a:off x="4852592" y="529504"/>
            <a:ext cx="4104456" cy="2472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32" descr="50 %"/>
          <p:cNvSpPr>
            <a:spLocks noChangeArrowheads="1"/>
          </p:cNvSpPr>
          <p:nvPr/>
        </p:nvSpPr>
        <p:spPr bwMode="auto">
          <a:xfrm rot="10800000">
            <a:off x="179512" y="4464838"/>
            <a:ext cx="5867400" cy="2132513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79512" y="4503162"/>
            <a:ext cx="5832648" cy="20941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GB" dirty="0" smtClean="0">
                <a:sym typeface="Wingdings" pitchFamily="2" charset="2"/>
              </a:rPr>
              <a:t>With capex reduction after 2015 and the anticipated increase in revenue, SPGE expects its net debt to peak € 1.915 billion in 2017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GB" dirty="0" smtClean="0">
                <a:sym typeface="Wingdings" pitchFamily="2" charset="2"/>
              </a:rPr>
              <a:t> The ratio debt to equity is expected to peak at 126% in 2014, below the maximum level of 130% specified in the management contract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33" name="Picture 13" descr="https://62e528761d0685343e1c-f3d1b99a743ffa4142d9d7f1978d9686.ssl.cf2.rackcdn.com/files/22215/article/width668/wdhcvvxx-13654777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1185" y="4611883"/>
            <a:ext cx="1798414" cy="1553421"/>
          </a:xfrm>
          <a:prstGeom prst="rect">
            <a:avLst/>
          </a:prstGeom>
          <a:noFill/>
        </p:spPr>
      </p:pic>
      <p:sp>
        <p:nvSpPr>
          <p:cNvPr id="29" name="Text Box 38"/>
          <p:cNvSpPr txBox="1">
            <a:spLocks noChangeArrowheads="1"/>
          </p:cNvSpPr>
          <p:nvPr/>
        </p:nvSpPr>
        <p:spPr bwMode="auto">
          <a:xfrm rot="1030547">
            <a:off x="7635391" y="922116"/>
            <a:ext cx="1029047" cy="4924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Ratio max</a:t>
            </a:r>
          </a:p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126%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smtClean="0"/>
          </a:p>
          <a:p>
            <a:pPr>
              <a:defRPr/>
            </a:pPr>
            <a:r>
              <a:rPr lang="fr-BE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Debt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-to-EBITDA Ratio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76808" y="4941167"/>
            <a:ext cx="5867400" cy="936105"/>
            <a:chOff x="395536" y="4797152"/>
            <a:chExt cx="5867400" cy="936105"/>
          </a:xfrm>
        </p:grpSpPr>
        <p:sp>
          <p:nvSpPr>
            <p:cNvPr id="24" name="Rectangle 32" descr="50 %"/>
            <p:cNvSpPr>
              <a:spLocks noChangeArrowheads="1"/>
            </p:cNvSpPr>
            <p:nvPr/>
          </p:nvSpPr>
          <p:spPr bwMode="auto">
            <a:xfrm rot="10800000">
              <a:off x="395536" y="4797152"/>
              <a:ext cx="5867400" cy="936105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395536" y="4874151"/>
              <a:ext cx="5832648" cy="71508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dirty="0" smtClean="0"/>
                <a:t> After 2017, SPGE cash flow is sufficient to decrease debt level substantially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6333" name="Picture 13" descr="https://62e528761d0685343e1c-f3d1b99a743ffa4142d9d7f1978d9686.ssl.cf2.rackcdn.com/files/22215/article/width668/wdhcvvxx-13654777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1185" y="4611883"/>
            <a:ext cx="1798414" cy="1553421"/>
          </a:xfrm>
          <a:prstGeom prst="rect">
            <a:avLst/>
          </a:prstGeom>
          <a:noFill/>
        </p:spPr>
      </p:pic>
      <p:graphicFrame>
        <p:nvGraphicFramePr>
          <p:cNvPr id="19" name="Graphique 18"/>
          <p:cNvGraphicFramePr/>
          <p:nvPr/>
        </p:nvGraphicFramePr>
        <p:xfrm>
          <a:off x="395536" y="908720"/>
          <a:ext cx="8424936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75"/>
            <a:ext cx="9144000" cy="533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571500" indent="-571500" algn="l" eaLnBrk="1" hangingPunct="1"/>
            <a:r>
              <a:rPr lang="fr-BE" sz="2800" b="1" dirty="0" smtClean="0">
                <a:solidFill>
                  <a:schemeClr val="tx1"/>
                </a:solidFill>
                <a:latin typeface="Arial Rounded MT Bold" pitchFamily="34" charset="0"/>
              </a:rPr>
              <a:t>C.	DEBT AND RISK MANAGEMENT  </a:t>
            </a:r>
            <a:endParaRPr lang="fr-FR" sz="2800" b="1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2292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40B5D-281C-4579-86F7-703845614F1B}" type="slidenum">
              <a:rPr lang="fr-FR" smtClean="0"/>
              <a:pPr/>
              <a:t>13</a:t>
            </a:fld>
            <a:endParaRPr lang="fr-F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67000"/>
            <a:ext cx="9144000" cy="1600200"/>
            <a:chOff x="0" y="864"/>
            <a:chExt cx="5760" cy="10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864"/>
              <a:ext cx="5760" cy="1008"/>
              <a:chOff x="0" y="864"/>
              <a:chExt cx="5760" cy="1008"/>
            </a:xfrm>
          </p:grpSpPr>
          <p:pic>
            <p:nvPicPr>
              <p:cNvPr id="12295" name="Picture 5" descr="logo sp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04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6" name="Picture 6" descr="00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6" y="873"/>
                <a:ext cx="1488" cy="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7" name="Picture 7" descr="essai3 copi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8" name="Picture 8" descr="00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353" r="1324"/>
              <a:stretch>
                <a:fillRect/>
              </a:stretch>
            </p:blipFill>
            <p:spPr bwMode="auto">
              <a:xfrm>
                <a:off x="3120" y="864"/>
                <a:ext cx="158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9" name="Picture 9" descr="00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8696"/>
              <a:stretch>
                <a:fillRect/>
              </a:stretch>
            </p:blipFill>
            <p:spPr bwMode="auto">
              <a:xfrm>
                <a:off x="2513" y="864"/>
                <a:ext cx="733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94" name="Rectangle 10"/>
            <p:cNvSpPr>
              <a:spLocks noChangeArrowheads="1"/>
            </p:cNvSpPr>
            <p:nvPr/>
          </p:nvSpPr>
          <p:spPr bwMode="auto">
            <a:xfrm>
              <a:off x="0" y="864"/>
              <a:ext cx="5760" cy="10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209675" y="2581166"/>
            <a:ext cx="8748712" cy="3786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 Debt contex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78304" y="764704"/>
            <a:ext cx="8800596" cy="17444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600" b="1" dirty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2845385"/>
            <a:ext cx="8778875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just"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A. The Walloon Region authorizes irrevocably the SPGE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increase the water price to recover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its charges including financial charges </a:t>
            </a:r>
          </a:p>
          <a:p>
            <a:pPr marL="360363" indent="-360363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(=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informal guarantee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→ Management contract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727200" y="3789040"/>
            <a:ext cx="6675853" cy="2122487"/>
            <a:chOff x="1727200" y="4541838"/>
            <a:chExt cx="6675853" cy="2122487"/>
          </a:xfrm>
        </p:grpSpPr>
        <p:grpSp>
          <p:nvGrpSpPr>
            <p:cNvPr id="17" name="Group 14"/>
            <p:cNvGrpSpPr>
              <a:grpSpLocks noChangeAspect="1"/>
            </p:cNvGrpSpPr>
            <p:nvPr/>
          </p:nvGrpSpPr>
          <p:grpSpPr bwMode="auto">
            <a:xfrm>
              <a:off x="1727200" y="4541838"/>
              <a:ext cx="2311400" cy="2122487"/>
              <a:chOff x="720" y="2024"/>
              <a:chExt cx="1294" cy="1670"/>
            </a:xfrm>
          </p:grpSpPr>
          <p:pic>
            <p:nvPicPr>
              <p:cNvPr id="22" name="Picture 15" descr="j028695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58000" contrast="-7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720" y="2024"/>
                <a:ext cx="1294" cy="1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732" y="2484"/>
                <a:ext cx="1270" cy="1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Insolvency </a:t>
                </a:r>
              </a:p>
              <a:p>
                <a:pPr algn="ctr"/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of the </a:t>
                </a:r>
              </a:p>
              <a:p>
                <a:pPr algn="ctr"/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co-contracting producers</a:t>
                </a:r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5291491" y="4557716"/>
              <a:ext cx="3111562" cy="1952627"/>
              <a:chOff x="464" y="1677"/>
              <a:chExt cx="1545" cy="1230"/>
            </a:xfrm>
          </p:grpSpPr>
          <p:pic>
            <p:nvPicPr>
              <p:cNvPr id="20" name="Picture 18" descr="COQR&amp;J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37" y="2471"/>
                <a:ext cx="432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64" y="1677"/>
                <a:ext cx="154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fr-FR" b="1" dirty="0" smtClean="0">
                    <a:latin typeface="Arial" pitchFamily="34" charset="0"/>
                    <a:cs typeface="Arial" pitchFamily="34" charset="0"/>
                  </a:rPr>
                  <a:t>Walloon </a:t>
                </a:r>
                <a:r>
                  <a:rPr lang="fr-FR" b="1" dirty="0">
                    <a:latin typeface="Arial" pitchFamily="34" charset="0"/>
                    <a:cs typeface="Arial" pitchFamily="34" charset="0"/>
                  </a:rPr>
                  <a:t>Region</a:t>
                </a:r>
              </a:p>
              <a:p>
                <a:pPr algn="ctr">
                  <a:defRPr/>
                </a:pPr>
                <a:r>
                  <a:rPr lang="fr-BE" b="1" dirty="0">
                    <a:latin typeface="Arial" pitchFamily="34" charset="0"/>
                    <a:cs typeface="Arial" pitchFamily="34" charset="0"/>
                  </a:rPr>
                  <a:t>replace the failing </a:t>
                </a:r>
                <a:r>
                  <a:rPr lang="fr-BE" b="1" dirty="0" smtClean="0">
                    <a:latin typeface="Arial" pitchFamily="34" charset="0"/>
                    <a:cs typeface="Arial" pitchFamily="34" charset="0"/>
                  </a:rPr>
                  <a:t>producer after max. 40 days</a:t>
                </a:r>
                <a:endPara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554413" y="5719763"/>
              <a:ext cx="15779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B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00025" y="4077072"/>
            <a:ext cx="877887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B.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30188" y="820450"/>
            <a:ext cx="8748712" cy="1600438"/>
            <a:chOff x="230188" y="908720"/>
            <a:chExt cx="8748712" cy="1600438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30188" y="908720"/>
              <a:ext cx="874871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en-US" sz="2000" dirty="0">
                  <a:solidFill>
                    <a:schemeClr val="bg1"/>
                  </a:solidFill>
                  <a:latin typeface="+mj-lt"/>
                  <a:cs typeface="Arial" charset="0"/>
                </a:rPr>
                <a:t>The Walloon Region does not bring its direct guarantee to the loans levied by the SPGE</a:t>
              </a:r>
              <a:r>
                <a:rPr lang="fr-BE" sz="2000" dirty="0">
                  <a:solidFill>
                    <a:schemeClr val="bg1"/>
                  </a:solidFill>
                  <a:latin typeface="+mj-lt"/>
                  <a:cs typeface="Arial" charset="0"/>
                </a:rPr>
                <a:t> </a:t>
              </a: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None/>
                <a:tabLst>
                  <a:tab pos="990600" algn="l"/>
                </a:tabLst>
              </a:pPr>
              <a:r>
                <a:rPr lang="fr-BE" sz="2000" dirty="0">
                  <a:solidFill>
                    <a:schemeClr val="bg1"/>
                  </a:solidFill>
                  <a:latin typeface="+mj-lt"/>
                  <a:cs typeface="Arial" charset="0"/>
                </a:rPr>
                <a:t>		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Constraints </a:t>
              </a:r>
              <a:r>
                <a:rPr lang="en-US" sz="2000" dirty="0">
                  <a:solidFill>
                    <a:schemeClr val="bg1"/>
                  </a:solidFill>
                  <a:latin typeface="+mj-lt"/>
                  <a:cs typeface="Arial" charset="0"/>
                </a:rPr>
                <a:t>inherent to the stability 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pact</a:t>
              </a:r>
              <a:r>
                <a:rPr lang="fr-BE" sz="2000" dirty="0">
                  <a:solidFill>
                    <a:schemeClr val="bg1"/>
                  </a:solidFill>
                  <a:latin typeface="+mj-lt"/>
                  <a:cs typeface="Arial" charset="0"/>
                </a:rPr>
                <a:t>	</a:t>
              </a: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None/>
                <a:tabLst>
                  <a:tab pos="990600" algn="l"/>
                </a:tabLst>
              </a:pPr>
              <a:r>
                <a:rPr lang="fr-BE" sz="2000" dirty="0">
                  <a:solidFill>
                    <a:schemeClr val="bg1"/>
                  </a:solidFill>
                  <a:latin typeface="+mj-lt"/>
                  <a:cs typeface="Arial" charset="0"/>
                </a:rPr>
                <a:t>		</a:t>
              </a:r>
              <a:r>
                <a:rPr lang="fr-BE" sz="2000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The </a:t>
              </a:r>
              <a:r>
                <a:rPr lang="fr-BE" sz="2000" dirty="0">
                  <a:solidFill>
                    <a:schemeClr val="bg1"/>
                  </a:solidFill>
                  <a:latin typeface="+mj-lt"/>
                  <a:cs typeface="Arial" charset="0"/>
                </a:rPr>
                <a:t>guaranteed outstanding debt is already </a:t>
              </a:r>
              <a:r>
                <a:rPr lang="fr-BE" sz="2000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high</a:t>
              </a:r>
              <a:endParaRPr lang="fr-BE" sz="2000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16200000">
              <a:off x="793418" y="2158909"/>
              <a:ext cx="348251" cy="296145"/>
            </a:xfrm>
            <a:prstGeom prst="downArrow">
              <a:avLst>
                <a:gd name="adj1" fmla="val 50000"/>
                <a:gd name="adj2" fmla="val 37812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alpha val="50195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BE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16200000">
              <a:off x="793417" y="1726861"/>
              <a:ext cx="348251" cy="296145"/>
            </a:xfrm>
            <a:prstGeom prst="downArrow">
              <a:avLst>
                <a:gd name="adj1" fmla="val 50000"/>
                <a:gd name="adj2" fmla="val 37812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alpha val="50195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BE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78304" y="5673442"/>
            <a:ext cx="87788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C. The Walloon Region appoints 10 of the 15 board members directly or indirectly via its holding company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BE" dirty="0" smtClean="0">
                <a:latin typeface="Arial" pitchFamily="34" charset="0"/>
                <a:cs typeface="Arial" pitchFamily="34" charset="0"/>
              </a:rPr>
              <a:t>        </a:t>
            </a:r>
            <a:fld id="{21E2F47E-D4CF-4298-B1AD-4EF36858A00A}" type="slidenum">
              <a:rPr lang="fr-FR" smtClean="0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78304" y="909352"/>
            <a:ext cx="8800596" cy="568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28"/>
          <p:cNvGrpSpPr/>
          <p:nvPr/>
        </p:nvGrpSpPr>
        <p:grpSpPr>
          <a:xfrm>
            <a:off x="230188" y="1442036"/>
            <a:ext cx="8748000" cy="5515356"/>
            <a:chOff x="230188" y="1115509"/>
            <a:chExt cx="8748000" cy="2191967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30188" y="1115509"/>
              <a:ext cx="8748000" cy="219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SPGE is not included in the consolidation perimeter of the Walloon Region debt</a:t>
              </a: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SPGE (classification European System of Accounts = S11001) is an unit :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(1) </a:t>
              </a:r>
              <a:r>
                <a:rPr lang="en-US" sz="2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institutional</a:t>
              </a: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→ </a:t>
              </a:r>
              <a:r>
                <a:rPr lang="en-US" sz="2200" b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autonomy (own goods, decision-making,  keep a complete set of accounts) 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(2) </a:t>
              </a:r>
              <a:r>
                <a:rPr lang="en-US" sz="2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public</a:t>
              </a: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→ </a:t>
              </a:r>
              <a:r>
                <a:rPr lang="en-US" sz="2200" b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control (public ownership, appointment members board of Directors via WR, public control…) 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(3)   </a:t>
              </a:r>
              <a:r>
                <a:rPr lang="en-US" sz="2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market producer</a:t>
              </a: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(non financial) </a:t>
              </a:r>
              <a:endPara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200" b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(3a) sales to public sector &lt; 50% → truth-cost charged to households and corporate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en-US" sz="2200" b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	(3b) sales cover more than 50% of costs  </a:t>
              </a:r>
              <a:endParaRPr lang="fr-BE" sz="2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None/>
                <a:tabLst>
                  <a:tab pos="990600" algn="l"/>
                </a:tabLst>
              </a:pPr>
              <a:r>
                <a:rPr lang="fr-BE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</a:t>
              </a: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16200000">
              <a:off x="321573" y="1744446"/>
              <a:ext cx="147925" cy="288032"/>
            </a:xfrm>
            <a:prstGeom prst="downArrow">
              <a:avLst>
                <a:gd name="adj1" fmla="val 50000"/>
                <a:gd name="adj2" fmla="val 37812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alpha val="50195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AutoShape 25"/>
          <p:cNvSpPr>
            <a:spLocks noChangeArrowheads="1"/>
          </p:cNvSpPr>
          <p:nvPr/>
        </p:nvSpPr>
        <p:spPr bwMode="auto">
          <a:xfrm rot="16200000">
            <a:off x="209434" y="4034986"/>
            <a:ext cx="372203" cy="288032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auto">
          <a:xfrm rot="16200000">
            <a:off x="209435" y="4827074"/>
            <a:ext cx="372203" cy="288032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338" name="Picture 2" descr="http://accounts-of-society.eu/wp-content/uploads/2014/01/Eurostat_log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8680"/>
            <a:ext cx="1944216" cy="695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bis. 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Debt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contex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(Eurostat classification – ESA 2010)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 Funding needs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6346147" y="2242706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179512" y="4287866"/>
            <a:ext cx="8856984" cy="2097445"/>
            <a:chOff x="35496" y="4221088"/>
            <a:chExt cx="8856984" cy="1949445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35496" y="4221088"/>
              <a:ext cx="8856984" cy="19494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 smtClean="0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13605" y="4293097"/>
              <a:ext cx="8778875" cy="1802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buFont typeface="Wingdings" pitchFamily="2" charset="2"/>
                <a:buChar char="ü"/>
                <a:defRPr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As of October 2015, SPGE has financed more than 100% of its € 171.3 million funding requirements for 2015 </a:t>
              </a:r>
            </a:p>
            <a:p>
              <a:pPr marL="360363" indent="-360363" algn="just">
                <a:buFont typeface="Wingdings" pitchFamily="2" charset="2"/>
                <a:buChar char="ü"/>
                <a:defRPr/>
              </a:pP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buFont typeface="Wingdings" pitchFamily="2" charset="2"/>
                <a:buChar char="ü"/>
                <a:defRPr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Since 2008 crisis, SPGE anticipates its funding needs from 6 to 9 months </a:t>
              </a:r>
              <a:r>
                <a:rPr lang="fr-BE" sz="2000" dirty="0" smtClean="0">
                  <a:latin typeface="Arial"/>
                  <a:cs typeface="Arial"/>
                </a:rPr>
                <a:t>→ SPGE is covered </a:t>
              </a:r>
              <a:r>
                <a:rPr lang="fr-BE" sz="2000" dirty="0" err="1" smtClean="0">
                  <a:latin typeface="Arial"/>
                  <a:cs typeface="Arial"/>
                </a:rPr>
                <a:t>until</a:t>
              </a:r>
              <a:r>
                <a:rPr lang="fr-BE" sz="2000" dirty="0" smtClean="0">
                  <a:latin typeface="Arial"/>
                  <a:cs typeface="Arial"/>
                </a:rPr>
                <a:t> </a:t>
              </a:r>
              <a:r>
                <a:rPr lang="fr-BE" sz="2000" dirty="0" err="1" smtClean="0">
                  <a:latin typeface="Arial"/>
                  <a:cs typeface="Arial"/>
                </a:rPr>
                <a:t>June</a:t>
              </a:r>
              <a:r>
                <a:rPr lang="fr-BE" sz="2000" dirty="0" smtClean="0">
                  <a:latin typeface="Arial"/>
                  <a:cs typeface="Arial"/>
                </a:rPr>
                <a:t> 2016</a:t>
              </a:r>
            </a:p>
            <a:p>
              <a:pPr marL="360363" indent="-360363" algn="just">
                <a:defRPr/>
              </a:pPr>
              <a:r>
                <a:rPr lang="fr-BE" sz="800" dirty="0" smtClean="0">
                  <a:latin typeface="Arial"/>
                  <a:cs typeface="Arial"/>
                </a:rPr>
                <a:t> </a:t>
              </a:r>
              <a:endParaRPr lang="en-US" sz="800" dirty="0" smtClean="0"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buFont typeface="Wingdings" pitchFamily="2" charset="2"/>
                <a:buChar char="ü"/>
                <a:defRPr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Debt amortization profile remains smooth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6876256" y="1340767"/>
            <a:ext cx="1979961" cy="2160241"/>
            <a:chOff x="6588224" y="1124743"/>
            <a:chExt cx="1979961" cy="2160241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6588224" y="1124743"/>
              <a:ext cx="1979960" cy="36004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</a:rPr>
                <a:t>Funding needs</a:t>
              </a:r>
              <a:endParaRPr lang="en-US" sz="14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6588224" y="1484784"/>
              <a:ext cx="1979961" cy="1444865"/>
              <a:chOff x="6588224" y="1484784"/>
              <a:chExt cx="1979961" cy="1444865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6588224" y="1484784"/>
                <a:ext cx="1224136" cy="1444865"/>
                <a:chOff x="6588224" y="1484784"/>
                <a:chExt cx="1224136" cy="1463510"/>
              </a:xfrm>
            </p:grpSpPr>
            <p:grpSp>
              <p:nvGrpSpPr>
                <p:cNvPr id="33" name="Groupe 32"/>
                <p:cNvGrpSpPr/>
                <p:nvPr/>
              </p:nvGrpSpPr>
              <p:grpSpPr>
                <a:xfrm>
                  <a:off x="6588224" y="1484784"/>
                  <a:ext cx="1224136" cy="743430"/>
                  <a:chOff x="6588224" y="1484784"/>
                  <a:chExt cx="1224136" cy="743430"/>
                </a:xfrm>
              </p:grpSpPr>
              <p:sp>
                <p:nvSpPr>
                  <p:cNvPr id="31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8224" y="1854116"/>
                    <a:ext cx="1224136" cy="37409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 smtClean="0"/>
                      <a:t> 186.6 M€</a:t>
                    </a:r>
                    <a:endParaRPr lang="en-US" dirty="0"/>
                  </a:p>
                </p:txBody>
              </p:sp>
              <p:sp>
                <p:nvSpPr>
                  <p:cNvPr id="3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8224" y="1484784"/>
                    <a:ext cx="1224136" cy="37409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 smtClean="0"/>
                      <a:t> 171.3 M€</a:t>
                    </a:r>
                    <a:endParaRPr lang="en-US" dirty="0"/>
                  </a:p>
                </p:txBody>
              </p:sp>
            </p:grpSp>
            <p:grpSp>
              <p:nvGrpSpPr>
                <p:cNvPr id="34" name="Groupe 33"/>
                <p:cNvGrpSpPr/>
                <p:nvPr/>
              </p:nvGrpSpPr>
              <p:grpSpPr>
                <a:xfrm>
                  <a:off x="6588224" y="2204864"/>
                  <a:ext cx="1224136" cy="743430"/>
                  <a:chOff x="6588224" y="1484784"/>
                  <a:chExt cx="1224136" cy="743430"/>
                </a:xfrm>
              </p:grpSpPr>
              <p:sp>
                <p:nvSpPr>
                  <p:cNvPr id="3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8224" y="1854116"/>
                    <a:ext cx="1224136" cy="37409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 smtClean="0"/>
                      <a:t> 106.4 M€</a:t>
                    </a:r>
                    <a:endParaRPr lang="en-US" dirty="0"/>
                  </a:p>
                </p:txBody>
              </p:sp>
              <p:sp>
                <p:nvSpPr>
                  <p:cNvPr id="3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8224" y="1484784"/>
                    <a:ext cx="1224136" cy="37409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 smtClean="0"/>
                      <a:t> 219.6 M€</a:t>
                    </a:r>
                    <a:endParaRPr lang="en-US" dirty="0"/>
                  </a:p>
                </p:txBody>
              </p:sp>
            </p:grpSp>
          </p:grpSp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auto">
              <a:xfrm>
                <a:off x="7812359" y="1484784"/>
                <a:ext cx="755825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2015</a:t>
                </a:r>
                <a:endParaRPr lang="en-US" dirty="0"/>
              </a:p>
            </p:txBody>
          </p:sp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auto">
              <a:xfrm>
                <a:off x="7812360" y="1835532"/>
                <a:ext cx="755825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2016</a:t>
                </a:r>
                <a:endParaRPr lang="en-US" dirty="0"/>
              </a:p>
            </p:txBody>
          </p:sp>
          <p:sp>
            <p:nvSpPr>
              <p:cNvPr id="46" name="Text Box 8"/>
              <p:cNvSpPr txBox="1">
                <a:spLocks noChangeArrowheads="1"/>
              </p:cNvSpPr>
              <p:nvPr/>
            </p:nvSpPr>
            <p:spPr bwMode="auto">
              <a:xfrm>
                <a:off x="7812360" y="2195572"/>
                <a:ext cx="755825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2017</a:t>
                </a:r>
                <a:endParaRPr lang="en-US" dirty="0"/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/>
            </p:nvSpPr>
            <p:spPr bwMode="auto">
              <a:xfrm>
                <a:off x="7812360" y="2555612"/>
                <a:ext cx="755825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2018</a:t>
                </a:r>
                <a:endParaRPr lang="en-US" dirty="0"/>
              </a:p>
            </p:txBody>
          </p:sp>
        </p:grp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6588224" y="2915652"/>
              <a:ext cx="1224136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 </a:t>
              </a:r>
              <a:r>
                <a:rPr lang="en-US" b="1" dirty="0" smtClean="0"/>
                <a:t>683.9 M€</a:t>
              </a:r>
              <a:endParaRPr lang="en-US" b="1" dirty="0"/>
            </a:p>
          </p:txBody>
        </p:sp>
      </p:grp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8100392" y="3139371"/>
            <a:ext cx="755825" cy="3616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300" b="1" dirty="0" smtClean="0"/>
              <a:t>4 years</a:t>
            </a:r>
          </a:p>
          <a:p>
            <a:pPr algn="just">
              <a:spcBef>
                <a:spcPct val="50000"/>
              </a:spcBef>
            </a:pPr>
            <a:endParaRPr lang="en-US" sz="300" b="1" dirty="0"/>
          </a:p>
        </p:txBody>
      </p:sp>
      <p:graphicFrame>
        <p:nvGraphicFramePr>
          <p:cNvPr id="26" name="Graphique 25"/>
          <p:cNvGraphicFramePr/>
          <p:nvPr/>
        </p:nvGraphicFramePr>
        <p:xfrm>
          <a:off x="257621" y="692696"/>
          <a:ext cx="6035031" cy="349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 Liquidity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63892" y="1102367"/>
            <a:ext cx="8800596" cy="5343206"/>
            <a:chOff x="163892" y="794814"/>
            <a:chExt cx="8800596" cy="6123949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163892" y="794814"/>
              <a:ext cx="8800596" cy="547260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  <a:p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503808" y="1070193"/>
              <a:ext cx="8244904" cy="584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€ 210 million current short-term facilities </a:t>
              </a:r>
              <a:r>
                <a:rPr lang="fr-BE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endParaRPr lang="fr-BE" sz="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€  </a:t>
              </a:r>
              <a:r>
                <a:rPr lang="fr-BE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35</a:t>
              </a: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million in confirmed credit facility with Belfius Bank </a:t>
              </a: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€ </a:t>
              </a:r>
              <a:r>
                <a:rPr lang="fr-BE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100</a:t>
              </a: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million of CP program covered by back-up credit facilities</a:t>
              </a: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€  </a:t>
              </a:r>
              <a:r>
                <a:rPr lang="fr-BE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75</a:t>
              </a: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million in ST investments readily available (on a total of 160)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endParaRPr lang="fr-BE" sz="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fr-BE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fr-BE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Liquidity position is adequate and predectable 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endParaRPr lang="fr-BE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r>
                <a:rPr lang="fr-BE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fr-BE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New funding of € 200 million </a:t>
              </a:r>
              <a:r>
                <a:rPr lang="fr-BE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signed</a:t>
              </a:r>
              <a:r>
                <a:rPr lang="fr-BE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with EIB </a:t>
              </a:r>
            </a:p>
            <a:p>
              <a:pPr marL="360363" indent="-360363" algn="just">
                <a:spcBef>
                  <a:spcPct val="45000"/>
                </a:spcBef>
                <a:tabLst>
                  <a:tab pos="990600" algn="l"/>
                </a:tabLst>
              </a:pPr>
              <a:endParaRPr lang="fr-BE" sz="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loan already </a:t>
              </a:r>
              <a:r>
                <a:rPr lang="fr-BE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approved</a:t>
              </a: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for a 25 years maturity</a:t>
              </a: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Char char="ü"/>
                <a:tabLst>
                  <a:tab pos="990600" algn="l"/>
                </a:tabLst>
              </a:pPr>
              <a:r>
                <a:rPr lang="fr-BE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could</a:t>
              </a: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be used as credit facility </a:t>
              </a:r>
              <a:r>
                <a:rPr lang="fr-BE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during</a:t>
              </a: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2 years (CF of 10 bp)   </a:t>
              </a:r>
              <a:endParaRPr lang="fr-B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None/>
                <a:tabLst>
                  <a:tab pos="990600" algn="l"/>
                </a:tabLst>
              </a:pPr>
              <a:r>
                <a:rPr lang="fr-B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  </a:t>
              </a:r>
              <a:r>
                <a:rPr lang="fr-BE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</a:t>
              </a: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None/>
                <a:tabLst>
                  <a:tab pos="990600" algn="l"/>
                </a:tabLst>
              </a:pPr>
              <a:r>
                <a:rPr lang="fr-BE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</a:t>
              </a:r>
            </a:p>
          </p:txBody>
        </p:sp>
      </p:grpSp>
      <p:pic>
        <p:nvPicPr>
          <p:cNvPr id="69636" name="Picture 4" descr="EIB-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4653136"/>
            <a:ext cx="1224136" cy="660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AutoShape 25"/>
          <p:cNvSpPr>
            <a:spLocks noChangeArrowheads="1"/>
          </p:cNvSpPr>
          <p:nvPr/>
        </p:nvSpPr>
        <p:spPr bwMode="auto">
          <a:xfrm rot="16200000">
            <a:off x="577393" y="1450618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 rot="16200000">
            <a:off x="577394" y="3466841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16200000">
            <a:off x="577394" y="4114914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78304" y="909352"/>
            <a:ext cx="8800596" cy="568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B96E2CC1-77ED-42AC-8924-95DFD2FE7676}" type="slidenum">
              <a:rPr lang="fr-FR" smtClean="0"/>
              <a:pPr>
                <a:defRPr/>
              </a:pPr>
              <a:t>18</a:t>
            </a:fld>
            <a:endParaRPr lang="fr-FR" dirty="0" smtClean="0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95536" y="1658416"/>
            <a:ext cx="8424936" cy="513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◊</a:t>
            </a:r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Appropriate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« 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credit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risk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»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approach</a:t>
            </a:r>
            <a:endParaRPr lang="fr-FR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sz="1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defRPr/>
            </a:pP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First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fundings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by EIB in 2005 but first contacts in 2002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with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an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appropriate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credit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risk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approach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for </a:t>
            </a:r>
            <a:r>
              <a:rPr lang="fr-FR" sz="2000" dirty="0" smtClean="0">
                <a:solidFill>
                  <a:schemeClr val="bg1"/>
                </a:solidFill>
                <a:cs typeface="Times New Roman" pitchFamily="18" charset="0"/>
              </a:rPr>
              <a:t>a non </a:t>
            </a:r>
            <a:r>
              <a:rPr lang="fr-FR" sz="2000" dirty="0" err="1" smtClean="0">
                <a:solidFill>
                  <a:schemeClr val="bg1"/>
                </a:solidFill>
                <a:cs typeface="Times New Roman" pitchFamily="18" charset="0"/>
              </a:rPr>
              <a:t>sovereign</a:t>
            </a:r>
            <a:r>
              <a:rPr lang="fr-FR" sz="2000" dirty="0" smtClean="0">
                <a:solidFill>
                  <a:schemeClr val="bg1"/>
                </a:solidFill>
                <a:cs typeface="Times New Roman" pitchFamily="18" charset="0"/>
              </a:rPr>
              <a:t> as SPGE 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just" eaLnBrk="0" hangingPunct="0">
              <a:buFontTx/>
              <a:buChar char="-"/>
              <a:defRPr/>
            </a:pPr>
            <a:endParaRPr lang="fr-FR" sz="800" b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defRPr/>
            </a:pP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For </a:t>
            </a:r>
            <a:r>
              <a:rPr lang="fr-BE" sz="2000" dirty="0" err="1" smtClean="0">
                <a:solidFill>
                  <a:schemeClr val="bg1"/>
                </a:solidFill>
                <a:cs typeface="Times New Roman" pitchFamily="18" charset="0"/>
              </a:rPr>
              <a:t>private</a:t>
            </a: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  <a:cs typeface="Times New Roman" pitchFamily="18" charset="0"/>
              </a:rPr>
              <a:t>investors</a:t>
            </a: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, to </a:t>
            </a:r>
            <a:r>
              <a:rPr lang="fr-BE" sz="2000" dirty="0" err="1" smtClean="0">
                <a:solidFill>
                  <a:schemeClr val="bg1"/>
                </a:solidFill>
                <a:cs typeface="Times New Roman" pitchFamily="18" charset="0"/>
              </a:rPr>
              <a:t>be</a:t>
            </a: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 able to </a:t>
            </a:r>
            <a:r>
              <a:rPr lang="fr-BE" sz="2000" dirty="0" err="1" smtClean="0">
                <a:solidFill>
                  <a:schemeClr val="bg1"/>
                </a:solidFill>
                <a:cs typeface="Times New Roman" pitchFamily="18" charset="0"/>
              </a:rPr>
              <a:t>get</a:t>
            </a: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  <a:cs typeface="Times New Roman" pitchFamily="18" charset="0"/>
              </a:rPr>
              <a:t>fundings</a:t>
            </a: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 by EIB </a:t>
            </a:r>
            <a:r>
              <a:rPr lang="fr-BE" sz="2000" dirty="0" err="1" smtClean="0">
                <a:solidFill>
                  <a:schemeClr val="bg1"/>
                </a:solidFill>
                <a:cs typeface="Times New Roman" pitchFamily="18" charset="0"/>
              </a:rPr>
              <a:t>is</a:t>
            </a: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  <a:cs typeface="Times New Roman" pitchFamily="18" charset="0"/>
              </a:rPr>
              <a:t>like</a:t>
            </a:r>
            <a:r>
              <a:rPr lang="fr-BE" sz="2000" dirty="0" smtClean="0">
                <a:solidFill>
                  <a:schemeClr val="bg1"/>
                </a:solidFill>
                <a:cs typeface="Times New Roman" pitchFamily="18" charset="0"/>
              </a:rPr>
              <a:t> a rating</a:t>
            </a:r>
            <a:endParaRPr lang="fr-BE" sz="2000" b="0" dirty="0" smtClean="0">
              <a:solidFill>
                <a:schemeClr val="bg1"/>
              </a:solidFill>
              <a:cs typeface="Arial" charset="0"/>
            </a:endParaRPr>
          </a:p>
          <a:p>
            <a:pPr algn="just" eaLnBrk="0" hangingPunct="0">
              <a:defRPr/>
            </a:pPr>
            <a:endParaRPr lang="fr-FR" sz="2000" b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◊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Big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fundings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  <a:p>
            <a:pPr algn="just" eaLnBrk="0" hangingPunct="0">
              <a:defRPr/>
            </a:pPr>
            <a:endParaRPr lang="fr-FR" sz="1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defRPr/>
            </a:pP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Maximum of 50</a:t>
            </a:r>
            <a:r>
              <a:rPr lang="fr-FR" sz="2000" b="0" dirty="0">
                <a:solidFill>
                  <a:schemeClr val="bg1"/>
                </a:solidFill>
                <a:cs typeface="Times New Roman" pitchFamily="18" charset="0"/>
              </a:rPr>
              <a:t>% 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of the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Capex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→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could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be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more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than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50% of the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debt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because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investments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funded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by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own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funds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from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Walloon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Region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(= 1 billion Euros)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could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also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be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0" dirty="0" err="1" smtClean="0">
                <a:solidFill>
                  <a:schemeClr val="bg1"/>
                </a:solidFill>
                <a:cs typeface="Times New Roman" pitchFamily="18" charset="0"/>
              </a:rPr>
              <a:t>elegible</a:t>
            </a:r>
            <a:r>
              <a:rPr lang="fr-FR" sz="2000" b="0" dirty="0" smtClean="0">
                <a:solidFill>
                  <a:schemeClr val="bg1"/>
                </a:solidFill>
                <a:cs typeface="Times New Roman" pitchFamily="18" charset="0"/>
              </a:rPr>
              <a:t> by EIB</a:t>
            </a:r>
          </a:p>
          <a:p>
            <a:pPr algn="just" eaLnBrk="0" hangingPunct="0">
              <a:buFontTx/>
              <a:buChar char="-"/>
              <a:defRPr/>
            </a:pPr>
            <a:endParaRPr lang="fr-BE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◊</a:t>
            </a:r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Opportunity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to use EIB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funds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as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credit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line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facility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with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very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low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commitment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cs typeface="Times New Roman" pitchFamily="18" charset="0"/>
              </a:rPr>
              <a:t>fee</a:t>
            </a:r>
            <a:r>
              <a:rPr lang="fr-FR" sz="20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  <a:p>
            <a:pPr algn="just" eaLnBrk="0" hangingPunct="0">
              <a:buFontTx/>
              <a:buChar char="-"/>
              <a:defRPr/>
            </a:pPr>
            <a:endParaRPr lang="fr-FR" sz="2000" b="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None/>
              <a:defRPr/>
            </a:pPr>
            <a:endParaRPr lang="fr-BE" sz="2000" b="0" dirty="0">
              <a:solidFill>
                <a:schemeClr val="bg1"/>
              </a:solidFill>
              <a:cs typeface="Arial" charset="0"/>
            </a:endParaRPr>
          </a:p>
          <a:p>
            <a:pPr algn="just" eaLnBrk="0" hangingPunct="0">
              <a:buFontTx/>
              <a:buChar char="-"/>
              <a:defRPr/>
            </a:pPr>
            <a:endParaRPr lang="fr-BE" sz="2000" b="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4" descr="EIB-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8341">
            <a:off x="7240185" y="692696"/>
            <a:ext cx="1758138" cy="948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bis. 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Liquidity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European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Investment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Bank)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0" y="908720"/>
            <a:ext cx="6012160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Debt structure and diversification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 rot="16200000">
            <a:off x="696977" y="1806600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/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721410" y="2242706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/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00024" y="1142089"/>
            <a:ext cx="5596112" cy="8467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grpSp>
        <p:nvGrpSpPr>
          <p:cNvPr id="34" name="Groupe 33"/>
          <p:cNvGrpSpPr/>
          <p:nvPr/>
        </p:nvGrpSpPr>
        <p:grpSpPr>
          <a:xfrm>
            <a:off x="288033" y="1255537"/>
            <a:ext cx="5327824" cy="589287"/>
            <a:chOff x="288033" y="1255537"/>
            <a:chExt cx="5327824" cy="589287"/>
          </a:xfrm>
        </p:grpSpPr>
        <p:pic>
          <p:nvPicPr>
            <p:cNvPr id="70658" name="Picture 2" descr="EIB-logo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5736" y="1255537"/>
              <a:ext cx="839961" cy="589287"/>
            </a:xfrm>
            <a:prstGeom prst="rect">
              <a:avLst/>
            </a:prstGeom>
            <a:noFill/>
          </p:spPr>
        </p:pic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288033" y="1300698"/>
              <a:ext cx="1475655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EIB loans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3275856" y="1331476"/>
              <a:ext cx="122413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 893.7 M€</a:t>
              </a:r>
              <a:endParaRPr lang="en-US" b="1" dirty="0"/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4644008" y="1331476"/>
              <a:ext cx="971849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43.8%</a:t>
              </a:r>
              <a:endParaRPr lang="en-US" b="1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179512" y="2060848"/>
            <a:ext cx="5616624" cy="8467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grpSp>
        <p:nvGrpSpPr>
          <p:cNvPr id="36" name="Groupe 35"/>
          <p:cNvGrpSpPr/>
          <p:nvPr/>
        </p:nvGrpSpPr>
        <p:grpSpPr>
          <a:xfrm>
            <a:off x="288033" y="2236802"/>
            <a:ext cx="5292079" cy="400110"/>
            <a:chOff x="288033" y="1300698"/>
            <a:chExt cx="5292079" cy="400110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88033" y="1300698"/>
              <a:ext cx="2424158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Bank loans &amp; PP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3275856" y="1331476"/>
              <a:ext cx="122413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 662.3 M€</a:t>
              </a:r>
              <a:endParaRPr lang="en-US" b="1" dirty="0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608263" y="1331476"/>
              <a:ext cx="971849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32.6%</a:t>
              </a:r>
              <a:endParaRPr lang="en-US" b="1" dirty="0"/>
            </a:p>
          </p:txBody>
        </p:sp>
      </p:grpSp>
      <p:pic>
        <p:nvPicPr>
          <p:cNvPr id="70660" name="Picture 4" descr="Bank Loan">
            <a:hlinkClick r:id="rId4" tooltip="Download Bank Loan Stock Image - Image: 1661403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736" y="2132856"/>
            <a:ext cx="848883" cy="636662"/>
          </a:xfrm>
          <a:prstGeom prst="rect">
            <a:avLst/>
          </a:prstGeom>
          <a:noFill/>
        </p:spPr>
      </p:pic>
      <p:sp>
        <p:nvSpPr>
          <p:cNvPr id="41" name="Rectangle à coins arrondis 40"/>
          <p:cNvSpPr/>
          <p:nvPr/>
        </p:nvSpPr>
        <p:spPr>
          <a:xfrm>
            <a:off x="179512" y="3014297"/>
            <a:ext cx="5616624" cy="12787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grpSp>
        <p:nvGrpSpPr>
          <p:cNvPr id="42" name="Groupe 41"/>
          <p:cNvGrpSpPr/>
          <p:nvPr/>
        </p:nvGrpSpPr>
        <p:grpSpPr>
          <a:xfrm>
            <a:off x="288033" y="3190251"/>
            <a:ext cx="5292079" cy="968121"/>
            <a:chOff x="288033" y="1300698"/>
            <a:chExt cx="5292079" cy="96812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288033" y="1300698"/>
              <a:ext cx="169167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CP Program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275856" y="1899487"/>
              <a:ext cx="122413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481.5 M€</a:t>
              </a:r>
              <a:endParaRPr lang="en-US" b="1" dirty="0"/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4608263" y="1899487"/>
              <a:ext cx="971849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23.6%</a:t>
              </a:r>
              <a:endParaRPr lang="en-US" b="1" dirty="0"/>
            </a:p>
          </p:txBody>
        </p:sp>
      </p:grpSp>
      <p:pic>
        <p:nvPicPr>
          <p:cNvPr id="70662" name="Picture 6" descr="http://www.logisticsinwallonia.be/sites/default/files/files/images/belfiu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9871" y="3279536"/>
            <a:ext cx="839961" cy="581512"/>
          </a:xfrm>
          <a:prstGeom prst="rect">
            <a:avLst/>
          </a:prstGeom>
          <a:noFill/>
        </p:spPr>
      </p:pic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347864" y="3068960"/>
            <a:ext cx="223224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/>
                <a:cs typeface="Arial"/>
              </a:rPr>
              <a:t>≤</a:t>
            </a:r>
            <a:r>
              <a:rPr lang="en-US" sz="1600" dirty="0" smtClean="0"/>
              <a:t> 1 year       149.7 M€</a:t>
            </a:r>
            <a:endParaRPr lang="en-US" sz="1600" dirty="0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347864" y="3378478"/>
            <a:ext cx="223224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&gt; 1 year       331.8 M€</a:t>
            </a:r>
            <a:endParaRPr lang="en-US" sz="16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179512" y="4437112"/>
            <a:ext cx="5596112" cy="8467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grpSp>
        <p:nvGrpSpPr>
          <p:cNvPr id="51" name="Groupe 50"/>
          <p:cNvGrpSpPr/>
          <p:nvPr/>
        </p:nvGrpSpPr>
        <p:grpSpPr>
          <a:xfrm>
            <a:off x="288033" y="4626289"/>
            <a:ext cx="5364087" cy="400110"/>
            <a:chOff x="288033" y="1300698"/>
            <a:chExt cx="5364087" cy="400110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88033" y="1300698"/>
              <a:ext cx="1691679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Gross Debt 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3131840" y="1331476"/>
              <a:ext cx="14401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 2,037.5 M€</a:t>
              </a:r>
              <a:endParaRPr lang="en-US" b="1" dirty="0"/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680271" y="1331476"/>
              <a:ext cx="971849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100.0%</a:t>
              </a:r>
              <a:endParaRPr lang="en-US" b="1" dirty="0"/>
            </a:p>
          </p:txBody>
        </p:sp>
      </p:grpSp>
      <p:pic>
        <p:nvPicPr>
          <p:cNvPr id="56" name="Picture 10" descr="logo sp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529449"/>
            <a:ext cx="684810" cy="6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à coins arrondis 56"/>
          <p:cNvSpPr/>
          <p:nvPr/>
        </p:nvSpPr>
        <p:spPr>
          <a:xfrm>
            <a:off x="179512" y="5246545"/>
            <a:ext cx="5596112" cy="558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grpSp>
        <p:nvGrpSpPr>
          <p:cNvPr id="58" name="Groupe 57"/>
          <p:cNvGrpSpPr/>
          <p:nvPr/>
        </p:nvGrpSpPr>
        <p:grpSpPr>
          <a:xfrm>
            <a:off x="324296" y="5373216"/>
            <a:ext cx="4247704" cy="432048"/>
            <a:chOff x="288033" y="1268760"/>
            <a:chExt cx="4247704" cy="432048"/>
          </a:xfrm>
        </p:grpSpPr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288033" y="1300698"/>
              <a:ext cx="187144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Cash invest.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3095577" y="1268760"/>
              <a:ext cx="14401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    234.0 M€</a:t>
              </a:r>
              <a:endParaRPr lang="en-US" b="1" dirty="0"/>
            </a:p>
          </p:txBody>
        </p:sp>
      </p:grpSp>
      <p:sp>
        <p:nvSpPr>
          <p:cNvPr id="62" name="Rectangle à coins arrondis 61"/>
          <p:cNvSpPr/>
          <p:nvPr/>
        </p:nvSpPr>
        <p:spPr>
          <a:xfrm>
            <a:off x="179512" y="5750601"/>
            <a:ext cx="5596112" cy="558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grpSp>
        <p:nvGrpSpPr>
          <p:cNvPr id="63" name="Groupe 62"/>
          <p:cNvGrpSpPr/>
          <p:nvPr/>
        </p:nvGrpSpPr>
        <p:grpSpPr>
          <a:xfrm>
            <a:off x="324296" y="5877272"/>
            <a:ext cx="4247704" cy="432048"/>
            <a:chOff x="288033" y="1268760"/>
            <a:chExt cx="4247704" cy="432048"/>
          </a:xfrm>
        </p:grpSpPr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288033" y="1300698"/>
              <a:ext cx="187144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Net Debt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8"/>
            <p:cNvSpPr txBox="1">
              <a:spLocks noChangeArrowheads="1"/>
            </p:cNvSpPr>
            <p:nvPr/>
          </p:nvSpPr>
          <p:spPr bwMode="auto">
            <a:xfrm>
              <a:off x="3095577" y="1268760"/>
              <a:ext cx="14401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 1,899.6 M€</a:t>
              </a:r>
              <a:endParaRPr lang="en-US" b="1" dirty="0"/>
            </a:p>
          </p:txBody>
        </p:sp>
      </p:grpSp>
      <p:sp>
        <p:nvSpPr>
          <p:cNvPr id="66" name="Rectangle à coins arrondis 65"/>
          <p:cNvSpPr/>
          <p:nvPr/>
        </p:nvSpPr>
        <p:spPr>
          <a:xfrm>
            <a:off x="179512" y="5246545"/>
            <a:ext cx="5596112" cy="558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grpSp>
        <p:nvGrpSpPr>
          <p:cNvPr id="67" name="Groupe 66"/>
          <p:cNvGrpSpPr/>
          <p:nvPr/>
        </p:nvGrpSpPr>
        <p:grpSpPr>
          <a:xfrm>
            <a:off x="324296" y="5373216"/>
            <a:ext cx="4247704" cy="432048"/>
            <a:chOff x="288033" y="1268760"/>
            <a:chExt cx="4247704" cy="432048"/>
          </a:xfrm>
        </p:grpSpPr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288033" y="1300698"/>
              <a:ext cx="187144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0363" indent="-360363" algn="just"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Cash invest.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3095577" y="1268760"/>
              <a:ext cx="14401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    137.9 M€</a:t>
              </a:r>
              <a:endParaRPr lang="en-US" b="1" dirty="0"/>
            </a:p>
          </p:txBody>
        </p:sp>
      </p:grp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4680271" y="5498068"/>
            <a:ext cx="971849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October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/>
              <a:t>2015</a:t>
            </a:r>
            <a:endParaRPr lang="en-US" sz="1600" b="1" dirty="0"/>
          </a:p>
        </p:txBody>
      </p:sp>
      <p:pic>
        <p:nvPicPr>
          <p:cNvPr id="75" name="Picture 10" descr="logo sp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465553"/>
            <a:ext cx="684810" cy="6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à coins arrondis 76"/>
          <p:cNvSpPr/>
          <p:nvPr/>
        </p:nvSpPr>
        <p:spPr>
          <a:xfrm>
            <a:off x="6084168" y="2049437"/>
            <a:ext cx="2985540" cy="23876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Average interest rate</a:t>
            </a:r>
          </a:p>
          <a:p>
            <a:pPr algn="ctr">
              <a:defRPr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Duration </a:t>
            </a:r>
          </a:p>
          <a:p>
            <a:pPr algn="ctr">
              <a:defRPr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Fixed rate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092280" y="2555612"/>
            <a:ext cx="97184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2.85%</a:t>
            </a:r>
            <a:endParaRPr lang="en-US" b="1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948264" y="3284984"/>
            <a:ext cx="122413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7.4 years</a:t>
            </a:r>
            <a:endParaRPr lang="en-US" b="1" dirty="0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7092280" y="3995772"/>
            <a:ext cx="97184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92.2%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75"/>
            <a:ext cx="9144000" cy="533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marL="571500" indent="-571500" algn="l" eaLnBrk="1" hangingPunct="1">
              <a:buFontTx/>
              <a:buAutoNum type="alphaUcPeriod"/>
            </a:pPr>
            <a:r>
              <a:rPr lang="fr-BE" sz="2600" b="1" dirty="0" smtClean="0">
                <a:solidFill>
                  <a:schemeClr val="tx1"/>
                </a:solidFill>
                <a:latin typeface="Arial Rounded MT Bold" pitchFamily="34" charset="0"/>
              </a:rPr>
              <a:t>SPGE  IN THE CONTEXT OF THE WALLOON WATER SECTOR</a:t>
            </a:r>
            <a:endParaRPr lang="fr-FR" sz="2600" b="1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07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CCB97-E11B-4A99-8835-173F187ACE06}" type="slidenum">
              <a:rPr lang="fr-FR" smtClean="0"/>
              <a:pPr/>
              <a:t>2</a:t>
            </a:fld>
            <a:endParaRPr lang="fr-F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67000"/>
            <a:ext cx="9144000" cy="1600200"/>
            <a:chOff x="0" y="864"/>
            <a:chExt cx="5760" cy="10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864"/>
              <a:ext cx="5760" cy="1008"/>
              <a:chOff x="0" y="864"/>
              <a:chExt cx="5760" cy="1008"/>
            </a:xfrm>
          </p:grpSpPr>
          <p:pic>
            <p:nvPicPr>
              <p:cNvPr id="3079" name="Picture 5" descr="logo sp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04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0" name="Picture 6" descr="00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6" y="873"/>
                <a:ext cx="1488" cy="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1" name="Picture 7" descr="essai3 copi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8" descr="00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353" r="1324"/>
              <a:stretch>
                <a:fillRect/>
              </a:stretch>
            </p:blipFill>
            <p:spPr bwMode="auto">
              <a:xfrm>
                <a:off x="3120" y="864"/>
                <a:ext cx="158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9" descr="00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8696"/>
              <a:stretch>
                <a:fillRect/>
              </a:stretch>
            </p:blipFill>
            <p:spPr bwMode="auto">
              <a:xfrm>
                <a:off x="2513" y="864"/>
                <a:ext cx="733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8" name="Rectangle 10"/>
            <p:cNvSpPr>
              <a:spLocks noChangeArrowheads="1"/>
            </p:cNvSpPr>
            <p:nvPr/>
          </p:nvSpPr>
          <p:spPr bwMode="auto">
            <a:xfrm>
              <a:off x="0" y="864"/>
              <a:ext cx="5760" cy="10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230188" y="3068960"/>
            <a:ext cx="8748712" cy="32985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 Rating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78304" y="836712"/>
            <a:ext cx="8800596" cy="20882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600" b="1" dirty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3277433"/>
            <a:ext cx="8135118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Moody’s Joint Default Analysis methodology for </a:t>
            </a:r>
          </a:p>
          <a:p>
            <a:pPr marL="360363" indent="-360363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government related issuers focus on 2 inputs :</a:t>
            </a:r>
          </a:p>
          <a:p>
            <a:pPr marL="360363" indent="-360363" algn="just"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360363" indent="-360363" algn="just"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SPGE baseline credit assessment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(BCA) of A3 </a:t>
            </a:r>
          </a:p>
          <a:p>
            <a:pPr marL="360363" indent="-360363" algn="just">
              <a:buFont typeface="Wingdings" pitchFamily="2" charset="2"/>
              <a:buChar char="ü"/>
              <a:defRPr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marL="360363" indent="-360363" algn="just"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High likelihood of support from the Walloon Region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prevent a default (SPGE’s public shareholding, reputation risk of the WR, SPGE’s strategic importance, the WR’s commitment to support SPGE in case of liquidity shortage)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55576" y="908720"/>
            <a:ext cx="8299252" cy="1877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360363" indent="-360363" algn="just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Rating SPGE long term issuer       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A1</a:t>
            </a:r>
          </a:p>
          <a:p>
            <a:pPr marL="360363" indent="-360363" algn="just">
              <a:defRPr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 algn="just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Rating SPGE short term issuer        P1</a:t>
            </a:r>
          </a:p>
          <a:p>
            <a:pPr marL="360363" indent="-360363" algn="just">
              <a:defRPr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 algn="just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Rating SPGE CP program                 P1</a:t>
            </a:r>
          </a:p>
          <a:p>
            <a:pPr marL="360363" indent="-360363" algn="just">
              <a:defRPr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 algn="just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Outlook                                               Stable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4644008" y="949065"/>
            <a:ext cx="296145" cy="1837092"/>
            <a:chOff x="4499992" y="949065"/>
            <a:chExt cx="296145" cy="1837092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16200000">
              <a:off x="4473939" y="2463959"/>
              <a:ext cx="348251" cy="296145"/>
            </a:xfrm>
            <a:prstGeom prst="downArrow">
              <a:avLst>
                <a:gd name="adj1" fmla="val 50000"/>
                <a:gd name="adj2" fmla="val 37812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alpha val="50195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BE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4499992" y="949065"/>
              <a:ext cx="296145" cy="1316019"/>
              <a:chOff x="4499992" y="949065"/>
              <a:chExt cx="296145" cy="1316019"/>
            </a:xfrm>
          </p:grpSpPr>
          <p:sp>
            <p:nvSpPr>
              <p:cNvPr id="20" name="AutoShape 25"/>
              <p:cNvSpPr>
                <a:spLocks noChangeArrowheads="1"/>
              </p:cNvSpPr>
              <p:nvPr/>
            </p:nvSpPr>
            <p:spPr bwMode="auto">
              <a:xfrm rot="16200000">
                <a:off x="4473939" y="975118"/>
                <a:ext cx="348251" cy="296145"/>
              </a:xfrm>
              <a:prstGeom prst="downArrow">
                <a:avLst>
                  <a:gd name="adj1" fmla="val 50000"/>
                  <a:gd name="adj2" fmla="val 37812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alpha val="50195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fr-B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AutoShape 25"/>
              <p:cNvSpPr>
                <a:spLocks noChangeArrowheads="1"/>
              </p:cNvSpPr>
              <p:nvPr/>
            </p:nvSpPr>
            <p:spPr bwMode="auto">
              <a:xfrm rot="16200000">
                <a:off x="4473939" y="1942886"/>
                <a:ext cx="348251" cy="296145"/>
              </a:xfrm>
              <a:prstGeom prst="downArrow">
                <a:avLst>
                  <a:gd name="adj1" fmla="val 50000"/>
                  <a:gd name="adj2" fmla="val 37812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alpha val="50195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fr-B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AutoShape 25"/>
              <p:cNvSpPr>
                <a:spLocks noChangeArrowheads="1"/>
              </p:cNvSpPr>
              <p:nvPr/>
            </p:nvSpPr>
            <p:spPr bwMode="auto">
              <a:xfrm rot="16200000">
                <a:off x="4473939" y="1475769"/>
                <a:ext cx="348251" cy="296145"/>
              </a:xfrm>
              <a:prstGeom prst="downArrow">
                <a:avLst>
                  <a:gd name="adj1" fmla="val 50000"/>
                  <a:gd name="adj2" fmla="val 37812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alpha val="50195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fr-BE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3730" name="Picture 2" descr="Moody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1052736"/>
            <a:ext cx="2160240" cy="15445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ZoneTexte 25"/>
          <p:cNvSpPr txBox="1"/>
          <p:nvPr/>
        </p:nvSpPr>
        <p:spPr>
          <a:xfrm>
            <a:off x="6516216" y="3356992"/>
            <a:ext cx="2010486" cy="584775"/>
          </a:xfrm>
          <a:prstGeom prst="rect">
            <a:avLst/>
          </a:prstGeom>
          <a:ln>
            <a:noFill/>
          </a:ln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Same rating as the</a:t>
            </a:r>
          </a:p>
          <a:p>
            <a:pPr algn="ctr"/>
            <a:r>
              <a:rPr lang="fr-FR" sz="1600" b="1" dirty="0" smtClean="0"/>
              <a:t> Walloon Region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503808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 Attractiveness of SPGE for investors ?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163892" y="764704"/>
            <a:ext cx="8800596" cy="6696743"/>
            <a:chOff x="163892" y="794813"/>
            <a:chExt cx="8800596" cy="6696743"/>
          </a:xfrm>
          <a:solidFill>
            <a:schemeClr val="bg1">
              <a:lumMod val="85000"/>
            </a:schemeClr>
          </a:solidFill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163892" y="794813"/>
              <a:ext cx="8800596" cy="59678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95536" y="1093579"/>
              <a:ext cx="8496944" cy="639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No formal guarantee from the sovereign but… </a:t>
              </a:r>
              <a:endParaRPr lang="fr-BE" sz="2000" b="1" dirty="0" smtClean="0">
                <a:latin typeface="Arial" pitchFamily="34" charset="0"/>
                <a:cs typeface="Arial" pitchFamily="34" charset="0"/>
              </a:endParaRPr>
            </a:p>
            <a:p>
              <a:pPr lvl="0" algn="just"/>
              <a:endParaRPr lang="en-US" sz="800" dirty="0" smtClean="0">
                <a:latin typeface="Arial" pitchFamily="34" charset="0"/>
                <a:cs typeface="Arial" pitchFamily="34" charset="0"/>
              </a:endParaRPr>
            </a:p>
            <a:p>
              <a:pPr lvl="0"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we concede “truth cost mechanism” or “public ownership” clauses </a:t>
              </a:r>
              <a:endParaRPr lang="fr-BE" sz="2000" dirty="0" smtClean="0">
                <a:latin typeface="Arial" pitchFamily="34" charset="0"/>
                <a:cs typeface="Arial" pitchFamily="34" charset="0"/>
              </a:endParaRPr>
            </a:p>
            <a:p>
              <a:pPr lvl="0"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we concede “rating loss” clauses at Baaa (minus 4 grades) </a:t>
              </a:r>
            </a:p>
            <a:p>
              <a:pPr lvl="0"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we have a proximity to the cash flow (truth cost paid by the consumer)</a:t>
              </a:r>
            </a:p>
            <a:p>
              <a:pPr algn="just"/>
              <a:endParaRPr lang="en-US" sz="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 Documentation</a:t>
              </a:r>
              <a:endParaRPr lang="fr-BE" sz="2000" b="1" dirty="0" smtClean="0">
                <a:latin typeface="Arial" pitchFamily="34" charset="0"/>
                <a:cs typeface="Arial" pitchFamily="34" charset="0"/>
              </a:endParaRPr>
            </a:p>
            <a:p>
              <a:pPr lvl="0" algn="just"/>
              <a:endParaRPr lang="en-US" sz="800" dirty="0" smtClean="0">
                <a:latin typeface="Arial" pitchFamily="34" charset="0"/>
                <a:cs typeface="Arial" pitchFamily="34" charset="0"/>
              </a:endParaRPr>
            </a:p>
            <a:p>
              <a:pPr lvl="0"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we provide standard under Belgian, German or English law</a:t>
              </a:r>
              <a:endParaRPr lang="fr-BE" sz="2000" dirty="0" smtClean="0">
                <a:latin typeface="Arial" pitchFamily="34" charset="0"/>
                <a:cs typeface="Arial" pitchFamily="34" charset="0"/>
              </a:endParaRPr>
            </a:p>
            <a:p>
              <a:pPr lvl="0"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we provide own legal opinions </a:t>
              </a:r>
              <a:endParaRPr lang="fr-BE" sz="2000" dirty="0" smtClean="0">
                <a:latin typeface="Arial" pitchFamily="34" charset="0"/>
                <a:cs typeface="Arial" pitchFamily="34" charset="0"/>
              </a:endParaRPr>
            </a:p>
            <a:p>
              <a:pPr lvl="0"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we can ensure a listing of the issuing (Luxemburg, Frankfurt,…)</a:t>
              </a:r>
            </a:p>
            <a:p>
              <a:pPr algn="just"/>
              <a:r>
                <a:rPr lang="en-US" sz="800" dirty="0" smtClean="0">
                  <a:latin typeface="Arial Rounded MT Bold" pitchFamily="34" charset="0"/>
                </a:rPr>
                <a:t> 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 </a:t>
              </a:r>
              <a:endParaRPr lang="fr-BE" sz="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Flexibility and proactivity</a:t>
              </a:r>
            </a:p>
            <a:p>
              <a:pPr algn="just">
                <a:buFontTx/>
                <a:buChar char="-"/>
              </a:pPr>
              <a:endParaRPr lang="fr-BE" sz="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Quick approval from the management (we can deal in a week)</a:t>
              </a:r>
              <a:endParaRPr lang="fr-BE" sz="20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As we anticipate our funding needs, we are more flexible</a:t>
              </a:r>
              <a:endParaRPr lang="fr-BE" sz="20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 </a:t>
              </a:r>
              <a:endParaRPr lang="fr-BE" sz="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Spreads and maturity </a:t>
              </a:r>
            </a:p>
            <a:p>
              <a:pPr algn="just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→ Our benchmark is Belgian obligations + about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45 bp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and, with a duration of  7.7 years, we now favor more MT maturities (4-6 and 10-15years)</a:t>
              </a:r>
              <a:endParaRPr lang="fr-BE" sz="20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fr-BE" sz="2000" dirty="0" smtClean="0">
                <a:latin typeface="Arial" pitchFamily="34" charset="0"/>
                <a:cs typeface="Arial" pitchFamily="34" charset="0"/>
              </a:endParaRPr>
            </a:p>
            <a:p>
              <a:pPr marL="360363" indent="-360363" algn="just">
                <a:spcBef>
                  <a:spcPct val="45000"/>
                </a:spcBef>
                <a:buFont typeface="Wingdings" pitchFamily="2" charset="2"/>
                <a:buNone/>
                <a:tabLst>
                  <a:tab pos="990600" algn="l"/>
                </a:tabLst>
              </a:pPr>
              <a:r>
                <a:rPr lang="fr-BE" sz="2000" dirty="0">
                  <a:latin typeface="Arial" pitchFamily="34" charset="0"/>
                  <a:cs typeface="Arial" pitchFamily="34" charset="0"/>
                </a:rPr>
                <a:t>		</a:t>
              </a:r>
            </a:p>
          </p:txBody>
        </p:sp>
      </p:grpSp>
      <p:sp>
        <p:nvSpPr>
          <p:cNvPr id="16" name="AutoShape 25"/>
          <p:cNvSpPr>
            <a:spLocks noChangeArrowheads="1"/>
          </p:cNvSpPr>
          <p:nvPr/>
        </p:nvSpPr>
        <p:spPr bwMode="auto">
          <a:xfrm rot="16200000">
            <a:off x="297476" y="1162586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 rot="16200000">
            <a:off x="297476" y="2590957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16200000">
            <a:off x="361370" y="4103125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369484" y="5255253"/>
            <a:ext cx="348251" cy="296145"/>
          </a:xfrm>
          <a:prstGeom prst="downArrow">
            <a:avLst>
              <a:gd name="adj1" fmla="val 50000"/>
              <a:gd name="adj2" fmla="val 378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fr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21015-55C1-4D62-AE37-CDA9EB9E3A7E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123" name="Espace réservé du numéro de diapositive 3"/>
          <p:cNvSpPr txBox="1">
            <a:spLocks/>
          </p:cNvSpPr>
          <p:nvPr/>
        </p:nvSpPr>
        <p:spPr bwMode="auto">
          <a:xfrm>
            <a:off x="7315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5124" name="AutoShape 31" descr="5 %"/>
          <p:cNvSpPr>
            <a:spLocks noChangeArrowheads="1"/>
          </p:cNvSpPr>
          <p:nvPr/>
        </p:nvSpPr>
        <p:spPr bwMode="auto">
          <a:xfrm rot="1950928">
            <a:off x="7361238" y="1309688"/>
            <a:ext cx="863600" cy="719137"/>
          </a:xfrm>
          <a:prstGeom prst="curvedDownArrow">
            <a:avLst>
              <a:gd name="adj1" fmla="val 24018"/>
              <a:gd name="adj2" fmla="val 4803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5125" name="Text Box 35"/>
          <p:cNvSpPr txBox="1">
            <a:spLocks noChangeArrowheads="1"/>
          </p:cNvSpPr>
          <p:nvPr/>
        </p:nvSpPr>
        <p:spPr bwMode="auto">
          <a:xfrm>
            <a:off x="6447745" y="692696"/>
            <a:ext cx="716543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chemeClr val="bg2"/>
                </a:solidFill>
              </a:rPr>
              <a:t> </a:t>
            </a:r>
            <a:r>
              <a:rPr lang="en-US" sz="1400" b="1" dirty="0">
                <a:solidFill>
                  <a:srgbClr val="78736E"/>
                </a:solidFill>
              </a:rPr>
              <a:t>Storage</a:t>
            </a:r>
          </a:p>
        </p:txBody>
      </p:sp>
      <p:sp>
        <p:nvSpPr>
          <p:cNvPr id="5126" name="Text Box 36"/>
          <p:cNvSpPr txBox="1">
            <a:spLocks noChangeArrowheads="1"/>
          </p:cNvSpPr>
          <p:nvPr/>
        </p:nvSpPr>
        <p:spPr bwMode="auto">
          <a:xfrm>
            <a:off x="6281058" y="2060848"/>
            <a:ext cx="1125308" cy="2154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rgbClr val="336699"/>
                </a:solidFill>
              </a:rPr>
              <a:t> </a:t>
            </a:r>
            <a:r>
              <a:rPr lang="en-US" sz="1400" i="1" dirty="0"/>
              <a:t>Municipalities</a:t>
            </a:r>
          </a:p>
        </p:txBody>
      </p:sp>
      <p:pic>
        <p:nvPicPr>
          <p:cNvPr id="5127" name="Picture 37" descr="chateaud'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052512"/>
            <a:ext cx="1368425" cy="95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1382712" y="1196752"/>
            <a:ext cx="1317079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1. Extraction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129" name="Text Box 39"/>
          <p:cNvSpPr txBox="1">
            <a:spLocks noChangeArrowheads="1"/>
          </p:cNvSpPr>
          <p:nvPr/>
        </p:nvSpPr>
        <p:spPr bwMode="auto">
          <a:xfrm>
            <a:off x="2627313" y="2062559"/>
            <a:ext cx="1360487" cy="2143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i="1" dirty="0"/>
              <a:t>Municipalities</a:t>
            </a:r>
          </a:p>
        </p:txBody>
      </p:sp>
      <p:sp>
        <p:nvSpPr>
          <p:cNvPr id="5130" name="AutoShape 45" descr="5 %"/>
          <p:cNvSpPr>
            <a:spLocks noChangeArrowheads="1"/>
          </p:cNvSpPr>
          <p:nvPr/>
        </p:nvSpPr>
        <p:spPr bwMode="auto">
          <a:xfrm rot="-2198707">
            <a:off x="5205413" y="795016"/>
            <a:ext cx="863600" cy="719138"/>
          </a:xfrm>
          <a:prstGeom prst="curvedDownArrow">
            <a:avLst>
              <a:gd name="adj1" fmla="val 24018"/>
              <a:gd name="adj2" fmla="val 4803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5131" name="Text Box 47"/>
          <p:cNvSpPr txBox="1">
            <a:spLocks noChangeArrowheads="1"/>
          </p:cNvSpPr>
          <p:nvPr/>
        </p:nvSpPr>
        <p:spPr bwMode="auto">
          <a:xfrm>
            <a:off x="4355579" y="764704"/>
            <a:ext cx="1152525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78736E"/>
                </a:solidFill>
              </a:rPr>
              <a:t>Treatment</a:t>
            </a:r>
          </a:p>
        </p:txBody>
      </p:sp>
      <p:sp>
        <p:nvSpPr>
          <p:cNvPr id="5132" name="Text Box 48"/>
          <p:cNvSpPr txBox="1">
            <a:spLocks noChangeArrowheads="1"/>
          </p:cNvSpPr>
          <p:nvPr/>
        </p:nvSpPr>
        <p:spPr bwMode="auto">
          <a:xfrm>
            <a:off x="4280520" y="2062559"/>
            <a:ext cx="1371600" cy="2143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i="1" dirty="0"/>
              <a:t>Municipalities</a:t>
            </a:r>
          </a:p>
        </p:txBody>
      </p:sp>
      <p:pic>
        <p:nvPicPr>
          <p:cNvPr id="5133" name="Picture 49" descr="j02020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579" y="1052513"/>
            <a:ext cx="1319734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4" name="AutoShape 50" descr="5 %"/>
          <p:cNvSpPr>
            <a:spLocks noChangeArrowheads="1"/>
          </p:cNvSpPr>
          <p:nvPr/>
        </p:nvSpPr>
        <p:spPr bwMode="auto">
          <a:xfrm rot="-2198707">
            <a:off x="3276600" y="723009"/>
            <a:ext cx="863600" cy="719137"/>
          </a:xfrm>
          <a:prstGeom prst="curvedDownArrow">
            <a:avLst>
              <a:gd name="adj1" fmla="val 24018"/>
              <a:gd name="adj2" fmla="val 4803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5135" name="Picture 51" descr="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052511"/>
            <a:ext cx="965200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6" name="AutoShape 52" descr="5 %"/>
          <p:cNvSpPr>
            <a:spLocks noChangeArrowheads="1"/>
          </p:cNvSpPr>
          <p:nvPr/>
        </p:nvSpPr>
        <p:spPr bwMode="auto">
          <a:xfrm rot="-5236764">
            <a:off x="1639094" y="1613694"/>
            <a:ext cx="863600" cy="719138"/>
          </a:xfrm>
          <a:prstGeom prst="curvedDownArrow">
            <a:avLst>
              <a:gd name="adj1" fmla="val 24018"/>
              <a:gd name="adj2" fmla="val 43988"/>
              <a:gd name="adj3" fmla="val 3449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5137" name="Rectangle 53" descr="90 %"/>
          <p:cNvSpPr>
            <a:spLocks noChangeArrowheads="1"/>
          </p:cNvSpPr>
          <p:nvPr/>
        </p:nvSpPr>
        <p:spPr bwMode="auto">
          <a:xfrm>
            <a:off x="323850" y="2060575"/>
            <a:ext cx="2144713" cy="15478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5138" name="Picture 55" descr="prote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238" y="2281238"/>
            <a:ext cx="1420812" cy="85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9" name="Text Box 56"/>
          <p:cNvSpPr txBox="1">
            <a:spLocks noChangeArrowheads="1"/>
          </p:cNvSpPr>
          <p:nvPr/>
        </p:nvSpPr>
        <p:spPr bwMode="auto">
          <a:xfrm>
            <a:off x="630238" y="2060575"/>
            <a:ext cx="1781175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78736E"/>
                </a:solidFill>
              </a:rPr>
              <a:t>Protection of wells</a:t>
            </a:r>
          </a:p>
        </p:txBody>
      </p:sp>
      <p:sp>
        <p:nvSpPr>
          <p:cNvPr id="5140" name="AutoShape 40" descr="5 %"/>
          <p:cNvSpPr>
            <a:spLocks noChangeArrowheads="1"/>
          </p:cNvSpPr>
          <p:nvPr/>
        </p:nvSpPr>
        <p:spPr bwMode="auto">
          <a:xfrm rot="5400000">
            <a:off x="7020395" y="3428877"/>
            <a:ext cx="1152080" cy="576263"/>
          </a:xfrm>
          <a:prstGeom prst="curvedDownArrow">
            <a:avLst>
              <a:gd name="adj1" fmla="val 34986"/>
              <a:gd name="adj2" fmla="val 69972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7452320" y="2246675"/>
            <a:ext cx="1008831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2. Supply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142" name="Text Box 43"/>
          <p:cNvSpPr txBox="1">
            <a:spLocks noChangeArrowheads="1"/>
          </p:cNvSpPr>
          <p:nvPr/>
        </p:nvSpPr>
        <p:spPr bwMode="auto">
          <a:xfrm>
            <a:off x="7987290" y="3429000"/>
            <a:ext cx="1075615" cy="2154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rgbClr val="78736E"/>
                </a:solidFill>
              </a:rPr>
              <a:t>Municipalities</a:t>
            </a:r>
          </a:p>
        </p:txBody>
      </p:sp>
      <p:pic>
        <p:nvPicPr>
          <p:cNvPr id="5143" name="Picture 44" descr="j01459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571750"/>
            <a:ext cx="129857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2211512" y="3944089"/>
            <a:ext cx="508697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3. Public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Waste water collection and treatment</a:t>
            </a:r>
          </a:p>
        </p:txBody>
      </p:sp>
      <p:sp>
        <p:nvSpPr>
          <p:cNvPr id="5144" name="Rectangle 32" descr="50 %"/>
          <p:cNvSpPr>
            <a:spLocks noChangeArrowheads="1"/>
          </p:cNvSpPr>
          <p:nvPr/>
        </p:nvSpPr>
        <p:spPr bwMode="auto">
          <a:xfrm>
            <a:off x="272156" y="4293049"/>
            <a:ext cx="8753475" cy="201612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5153" name="Text Box 61"/>
          <p:cNvSpPr txBox="1">
            <a:spLocks noChangeArrowheads="1"/>
          </p:cNvSpPr>
          <p:nvPr/>
        </p:nvSpPr>
        <p:spPr bwMode="auto">
          <a:xfrm>
            <a:off x="938908" y="4401721"/>
            <a:ext cx="628377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78736E"/>
                </a:solidFill>
              </a:rPr>
              <a:t>Sewers</a:t>
            </a:r>
          </a:p>
        </p:txBody>
      </p:sp>
      <p:pic>
        <p:nvPicPr>
          <p:cNvPr id="5154" name="Picture 67" descr="collecteu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0188" y="4623449"/>
            <a:ext cx="1038225" cy="129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55" name="Text Box 68"/>
          <p:cNvSpPr txBox="1">
            <a:spLocks noChangeArrowheads="1"/>
          </p:cNvSpPr>
          <p:nvPr/>
        </p:nvSpPr>
        <p:spPr bwMode="auto">
          <a:xfrm>
            <a:off x="2653406" y="4408129"/>
            <a:ext cx="1198563" cy="215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78736E"/>
                </a:solidFill>
              </a:rPr>
              <a:t>Collectors </a:t>
            </a:r>
          </a:p>
        </p:txBody>
      </p:sp>
      <p:sp>
        <p:nvSpPr>
          <p:cNvPr id="5156" name="Text Box 71"/>
          <p:cNvSpPr txBox="1">
            <a:spLocks noChangeArrowheads="1"/>
          </p:cNvSpPr>
          <p:nvPr/>
        </p:nvSpPr>
        <p:spPr bwMode="auto">
          <a:xfrm>
            <a:off x="5207338" y="4401721"/>
            <a:ext cx="864019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78736E"/>
                </a:solidFill>
              </a:rPr>
              <a:t>Sanitation</a:t>
            </a:r>
          </a:p>
        </p:txBody>
      </p:sp>
      <p:pic>
        <p:nvPicPr>
          <p:cNvPr id="5157" name="Picture 72" descr="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894" y="4661528"/>
            <a:ext cx="1866900" cy="129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58" name="Picture 75" descr="Egouts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608" y="4623449"/>
            <a:ext cx="1657350" cy="133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7195127" y="4617165"/>
            <a:ext cx="1584325" cy="1613561"/>
            <a:chOff x="4580" y="3203"/>
            <a:chExt cx="998" cy="1017"/>
          </a:xfrm>
        </p:grpSpPr>
        <p:pic>
          <p:nvPicPr>
            <p:cNvPr id="5163" name="Picture 58" descr="rivière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80" y="3203"/>
              <a:ext cx="998" cy="8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64" name="Text Box 76"/>
            <p:cNvSpPr txBox="1">
              <a:spLocks noChangeArrowheads="1"/>
            </p:cNvSpPr>
            <p:nvPr/>
          </p:nvSpPr>
          <p:spPr bwMode="auto">
            <a:xfrm>
              <a:off x="4663" y="4084"/>
              <a:ext cx="834" cy="1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78736E"/>
                  </a:solidFill>
                </a:rPr>
                <a:t>“Environment” </a:t>
              </a:r>
            </a:p>
          </p:txBody>
        </p:sp>
      </p:grpSp>
      <p:pic>
        <p:nvPicPr>
          <p:cNvPr id="54" name="Picture 10" descr="logo sp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5766681"/>
            <a:ext cx="591810" cy="542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696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The water cycle : key players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" name="Picture 10" descr="logo sp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6215" y="5805264"/>
            <a:ext cx="591810" cy="542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10" descr="logo sp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8908" y="5824970"/>
            <a:ext cx="591810" cy="542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10" descr="logo sp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3068960"/>
            <a:ext cx="591810" cy="542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èche droite 38"/>
          <p:cNvSpPr/>
          <p:nvPr/>
        </p:nvSpPr>
        <p:spPr>
          <a:xfrm rot="2955998">
            <a:off x="3771986" y="4155769"/>
            <a:ext cx="361212" cy="33476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41" name="Flèche droite 40"/>
          <p:cNvSpPr/>
          <p:nvPr/>
        </p:nvSpPr>
        <p:spPr>
          <a:xfrm rot="21089803">
            <a:off x="3729778" y="2832647"/>
            <a:ext cx="523345" cy="33476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42" name="Flèche droite 41"/>
          <p:cNvSpPr/>
          <p:nvPr/>
        </p:nvSpPr>
        <p:spPr>
          <a:xfrm rot="5400000">
            <a:off x="2927867" y="4378328"/>
            <a:ext cx="361212" cy="33476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-198397" y="1500474"/>
            <a:ext cx="565542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25" lvl="1" indent="-361950" algn="just">
              <a:spcBef>
                <a:spcPts val="600"/>
              </a:spcBef>
            </a:pPr>
            <a:endParaRPr lang="en-US" sz="2000" dirty="0" smtClean="0">
              <a:solidFill>
                <a:srgbClr val="78736E"/>
              </a:solidFill>
            </a:endParaRPr>
          </a:p>
          <a:p>
            <a:pPr marL="809625" lvl="1" indent="-361950" algn="just">
              <a:spcBef>
                <a:spcPts val="600"/>
              </a:spcBef>
              <a:buFont typeface="Wingdings" pitchFamily="2" charset="2"/>
              <a:buChar char="ü"/>
            </a:pPr>
            <a:endParaRPr lang="en-US" sz="2000" dirty="0" smtClean="0">
              <a:solidFill>
                <a:srgbClr val="78736E"/>
              </a:solidFill>
            </a:endParaRPr>
          </a:p>
          <a:p>
            <a:pPr marL="809625" lvl="1" indent="-361950" algn="just">
              <a:spcBef>
                <a:spcPts val="600"/>
              </a:spcBef>
            </a:pPr>
            <a:endParaRPr lang="en-US" sz="2000" dirty="0" smtClean="0">
              <a:solidFill>
                <a:srgbClr val="78736E"/>
              </a:solidFill>
            </a:endParaRPr>
          </a:p>
          <a:p>
            <a:pPr marL="809625" lvl="1" indent="-361950" algn="just">
              <a:spcBef>
                <a:spcPts val="600"/>
              </a:spcBef>
            </a:pPr>
            <a:endParaRPr lang="en-US" sz="2000" dirty="0" smtClean="0">
              <a:solidFill>
                <a:srgbClr val="78736E"/>
              </a:solidFill>
            </a:endParaRPr>
          </a:p>
          <a:p>
            <a:pPr marL="809625" lvl="1" indent="-361950" algn="just">
              <a:spcBef>
                <a:spcPts val="600"/>
              </a:spcBef>
              <a:buFont typeface="Wingdings" pitchFamily="2" charset="2"/>
              <a:buChar char="ü"/>
            </a:pPr>
            <a:endParaRPr lang="en-US" sz="2000" dirty="0" smtClean="0">
              <a:solidFill>
                <a:srgbClr val="78736E"/>
              </a:solidFill>
            </a:endParaRPr>
          </a:p>
          <a:p>
            <a:pPr marL="809625" lvl="1" indent="-361950" algn="just">
              <a:spcBef>
                <a:spcPts val="600"/>
              </a:spcBef>
              <a:buFont typeface="Wingdings" pitchFamily="2" charset="2"/>
              <a:buChar char="ü"/>
            </a:pPr>
            <a:endParaRPr lang="en-US" sz="2000" dirty="0" smtClean="0">
              <a:solidFill>
                <a:srgbClr val="78736E"/>
              </a:solidFill>
            </a:endParaRPr>
          </a:p>
          <a:p>
            <a:pPr marL="809625" lvl="1" indent="-361950" algn="just">
              <a:spcBef>
                <a:spcPts val="600"/>
              </a:spcBef>
              <a:buFont typeface="Wingdings" pitchFamily="2" charset="2"/>
              <a:buChar char="ü"/>
            </a:pPr>
            <a:endParaRPr lang="en-US" sz="2000" dirty="0" smtClean="0">
              <a:solidFill>
                <a:srgbClr val="78736E"/>
              </a:solidFill>
            </a:endParaRPr>
          </a:p>
          <a:p>
            <a:pPr marL="809625" lvl="1" indent="-361950" algn="just">
              <a:spcBef>
                <a:spcPts val="600"/>
              </a:spcBef>
              <a:buFont typeface="Wingdings" pitchFamily="2" charset="2"/>
              <a:buNone/>
            </a:pPr>
            <a:endParaRPr lang="en-US" sz="2000" dirty="0">
              <a:solidFill>
                <a:srgbClr val="78736E"/>
              </a:solidFill>
              <a:sym typeface="Symbol" pitchFamily="18" charset="2"/>
            </a:endParaRPr>
          </a:p>
        </p:txBody>
      </p:sp>
      <p:sp>
        <p:nvSpPr>
          <p:cNvPr id="58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BE" dirty="0" smtClean="0">
              <a:latin typeface="Arial Rounded MT Bold" pitchFamily="34" charset="0"/>
              <a:cs typeface="Arial" charset="0"/>
            </a:endParaRPr>
          </a:p>
          <a:p>
            <a:r>
              <a:rPr lang="fr-BE" dirty="0" smtClean="0">
                <a:latin typeface="Arial Rounded MT Bold" pitchFamily="34" charset="0"/>
                <a:cs typeface="Arial" charset="0"/>
              </a:rPr>
              <a:t>        </a:t>
            </a:r>
            <a:fld id="{D9CB489F-55E4-4602-A06E-F5E35676DB4B}" type="slidenum">
              <a:rPr lang="fr-FR" smtClean="0">
                <a:latin typeface="Arial Rounded MT Bold" pitchFamily="34" charset="0"/>
                <a:cs typeface="Arial" charset="0"/>
              </a:rPr>
              <a:pPr/>
              <a:t>4</a:t>
            </a:fld>
            <a:endParaRPr lang="fr-FR" dirty="0" smtClean="0">
              <a:latin typeface="Arial Rounded MT Bold" pitchFamily="34" charset="0"/>
              <a:cs typeface="Arial" charset="0"/>
            </a:endParaRPr>
          </a:p>
        </p:txBody>
      </p:sp>
      <p:grpSp>
        <p:nvGrpSpPr>
          <p:cNvPr id="3" name="Groupe 32"/>
          <p:cNvGrpSpPr/>
          <p:nvPr/>
        </p:nvGrpSpPr>
        <p:grpSpPr>
          <a:xfrm>
            <a:off x="211237" y="5013176"/>
            <a:ext cx="6528835" cy="1074461"/>
            <a:chOff x="1187182" y="3074619"/>
            <a:chExt cx="7277801" cy="1074461"/>
          </a:xfrm>
        </p:grpSpPr>
        <p:pic>
          <p:nvPicPr>
            <p:cNvPr id="14" name="Picture 8" descr="AIDE.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182" y="3460381"/>
              <a:ext cx="720522" cy="509414"/>
            </a:xfrm>
            <a:prstGeom prst="rect">
              <a:avLst/>
            </a:prstGeom>
            <a:noFill/>
          </p:spPr>
        </p:pic>
        <p:pic>
          <p:nvPicPr>
            <p:cNvPr id="15" name="Picture 10" descr="AIVE.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3388373"/>
              <a:ext cx="648072" cy="648072"/>
            </a:xfrm>
            <a:prstGeom prst="rect">
              <a:avLst/>
            </a:prstGeom>
            <a:noFill/>
          </p:spPr>
        </p:pic>
        <p:pic>
          <p:nvPicPr>
            <p:cNvPr id="16" name="Picture 12" descr="IBW.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3363017"/>
              <a:ext cx="504056" cy="673428"/>
            </a:xfrm>
            <a:prstGeom prst="rect">
              <a:avLst/>
            </a:prstGeom>
            <a:noFill/>
          </p:spPr>
        </p:pic>
        <p:pic>
          <p:nvPicPr>
            <p:cNvPr id="17" name="Picture 14" descr="IDEA.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5896" y="3460381"/>
              <a:ext cx="937754" cy="401089"/>
            </a:xfrm>
            <a:prstGeom prst="rect">
              <a:avLst/>
            </a:prstGeom>
            <a:noFill/>
          </p:spPr>
        </p:pic>
        <p:pic>
          <p:nvPicPr>
            <p:cNvPr id="18" name="Picture 16" descr="logo Igrete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52649" y="3460381"/>
              <a:ext cx="1359511" cy="576064"/>
            </a:xfrm>
            <a:prstGeom prst="rect">
              <a:avLst/>
            </a:prstGeom>
            <a:noFill/>
          </p:spPr>
        </p:pic>
        <p:pic>
          <p:nvPicPr>
            <p:cNvPr id="19" name="Picture 18" descr="Logo Inase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84166" y="3532389"/>
              <a:ext cx="1440162" cy="374441"/>
            </a:xfrm>
            <a:prstGeom prst="rect">
              <a:avLst/>
            </a:prstGeom>
            <a:noFill/>
          </p:spPr>
        </p:pic>
        <p:pic>
          <p:nvPicPr>
            <p:cNvPr id="20" name="Picture 20" descr="new ipalle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352" y="3460381"/>
              <a:ext cx="724631" cy="688699"/>
            </a:xfrm>
            <a:prstGeom prst="rect">
              <a:avLst/>
            </a:prstGeom>
            <a:noFill/>
          </p:spPr>
        </p:pic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1610692" y="3074619"/>
              <a:ext cx="6489700" cy="385762"/>
              <a:chOff x="864" y="1101"/>
              <a:chExt cx="4088" cy="426"/>
            </a:xfrm>
          </p:grpSpPr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2412" y="1104"/>
                <a:ext cx="0" cy="423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4181" y="1104"/>
                <a:ext cx="0" cy="423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864" y="1101"/>
                <a:ext cx="4088" cy="426"/>
                <a:chOff x="864" y="1101"/>
                <a:chExt cx="4088" cy="426"/>
              </a:xfrm>
            </p:grpSpPr>
            <p:sp>
              <p:nvSpPr>
                <p:cNvPr id="25" name="Line 32"/>
                <p:cNvSpPr>
                  <a:spLocks noChangeShapeType="1"/>
                </p:cNvSpPr>
                <p:nvPr/>
              </p:nvSpPr>
              <p:spPr bwMode="auto">
                <a:xfrm>
                  <a:off x="864" y="1104"/>
                  <a:ext cx="0" cy="423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6" name="Group 33"/>
                <p:cNvGrpSpPr>
                  <a:grpSpLocks/>
                </p:cNvGrpSpPr>
                <p:nvPr/>
              </p:nvGrpSpPr>
              <p:grpSpPr bwMode="auto">
                <a:xfrm>
                  <a:off x="864" y="1101"/>
                  <a:ext cx="4088" cy="423"/>
                  <a:chOff x="864" y="1101"/>
                  <a:chExt cx="4088" cy="423"/>
                </a:xfrm>
              </p:grpSpPr>
              <p:sp>
                <p:nvSpPr>
                  <p:cNvPr id="2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952" y="1101"/>
                    <a:ext cx="0" cy="423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101"/>
                    <a:ext cx="4088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923928" y="5013176"/>
            <a:ext cx="0" cy="38304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2123728" y="5013176"/>
            <a:ext cx="0" cy="38304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1403648" y="5013176"/>
            <a:ext cx="0" cy="38304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696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The waste water sector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42413" y="836712"/>
            <a:ext cx="46263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lvl="1" indent="-36195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b="1" dirty="0" smtClean="0"/>
              <a:t>Choice of Public structure : </a:t>
            </a:r>
            <a:r>
              <a:rPr lang="en-US" dirty="0" smtClean="0"/>
              <a:t>Waste water policy is </a:t>
            </a:r>
            <a:r>
              <a:rPr lang="en-US" b="1" dirty="0" smtClean="0"/>
              <a:t>financed and coordinated by SPGE</a:t>
            </a:r>
            <a:r>
              <a:rPr lang="en-US" dirty="0" smtClean="0"/>
              <a:t> which in turn delegates to </a:t>
            </a:r>
            <a:r>
              <a:rPr lang="en-US" b="1" dirty="0" smtClean="0"/>
              <a:t>7 WWT Inter-municipalities</a:t>
            </a:r>
            <a:r>
              <a:rPr lang="en-US" dirty="0" smtClean="0"/>
              <a:t> the implementation and operation of the infrastructures </a:t>
            </a:r>
          </a:p>
          <a:p>
            <a:pPr marL="809625" lvl="1" indent="-361950" algn="just">
              <a:spcBef>
                <a:spcPts val="600"/>
              </a:spcBef>
              <a:buFont typeface="Wingdings" pitchFamily="2" charset="2"/>
              <a:buChar char="q"/>
            </a:pPr>
            <a:endParaRPr lang="en-US" sz="2000" b="1" dirty="0" smtClean="0"/>
          </a:p>
        </p:txBody>
      </p:sp>
      <p:pic>
        <p:nvPicPr>
          <p:cNvPr id="35" name="Picture 10" descr="logo sp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2879007"/>
            <a:ext cx="1611440" cy="1477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9992" y="1484784"/>
            <a:ext cx="4342125" cy="247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8" name="ZoneTexte 37"/>
          <p:cNvSpPr txBox="1"/>
          <p:nvPr/>
        </p:nvSpPr>
        <p:spPr>
          <a:xfrm rot="21239404">
            <a:off x="5014609" y="881471"/>
            <a:ext cx="313579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1600" dirty="0" smtClean="0">
                <a:latin typeface="+mj-lt"/>
              </a:rPr>
              <a:t>SPGE Shareholders</a:t>
            </a:r>
          </a:p>
          <a:p>
            <a:pPr algn="ctr"/>
            <a:r>
              <a:rPr lang="fr-BE" sz="1600" dirty="0" smtClean="0">
                <a:latin typeface="+mj-lt"/>
              </a:rPr>
              <a:t>Public majority guarented by law</a:t>
            </a:r>
            <a:endParaRPr lang="fr-FR" sz="1600" dirty="0" smtClean="0">
              <a:latin typeface="+mj-lt"/>
            </a:endParaRPr>
          </a:p>
        </p:txBody>
      </p:sp>
      <p:sp>
        <p:nvSpPr>
          <p:cNvPr id="40" name="Ellipse 39"/>
          <p:cNvSpPr/>
          <p:nvPr/>
        </p:nvSpPr>
        <p:spPr>
          <a:xfrm rot="19424520">
            <a:off x="5298730" y="1493902"/>
            <a:ext cx="976351" cy="891603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43" name="ZoneTexte 42"/>
          <p:cNvSpPr txBox="1"/>
          <p:nvPr/>
        </p:nvSpPr>
        <p:spPr>
          <a:xfrm rot="19662930">
            <a:off x="5255249" y="153962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986805" y="6208429"/>
            <a:ext cx="51898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>
                <a:latin typeface="+mj-lt"/>
              </a:rPr>
              <a:t>7 approved Waste Water Treatment Inter-municipalities</a:t>
            </a:r>
            <a:endParaRPr lang="fr-FR" sz="1600" dirty="0" smtClean="0">
              <a:latin typeface="+mj-lt"/>
            </a:endParaRPr>
          </a:p>
        </p:txBody>
      </p:sp>
      <p:sp>
        <p:nvSpPr>
          <p:cNvPr id="47" name="ZoneTexte 46"/>
          <p:cNvSpPr txBox="1"/>
          <p:nvPr/>
        </p:nvSpPr>
        <p:spPr>
          <a:xfrm rot="21168761">
            <a:off x="7460972" y="1792078"/>
            <a:ext cx="1473480" cy="2308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BE" sz="900" dirty="0" smtClean="0">
                <a:solidFill>
                  <a:srgbClr val="000000"/>
                </a:solidFill>
              </a:rPr>
              <a:t>(80% SRIW-20% SWDE)</a:t>
            </a:r>
            <a:endParaRPr lang="fr-FR" sz="900" dirty="0" smtClean="0">
              <a:solidFill>
                <a:srgbClr val="000000"/>
              </a:solidFill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635896" y="4499828"/>
            <a:ext cx="51891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Has invested more than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€ 3 billion </a:t>
            </a:r>
            <a:r>
              <a:rPr lang="en-US" dirty="0" smtClean="0"/>
              <a:t>in 14 years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67000"/>
            <a:ext cx="9144000" cy="1600200"/>
            <a:chOff x="0" y="864"/>
            <a:chExt cx="5760" cy="10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864"/>
              <a:ext cx="5760" cy="1008"/>
              <a:chOff x="0" y="864"/>
              <a:chExt cx="5760" cy="1008"/>
            </a:xfrm>
          </p:grpSpPr>
          <p:pic>
            <p:nvPicPr>
              <p:cNvPr id="12295" name="Picture 5" descr="logo sp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04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6" name="Picture 6" descr="00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6" y="873"/>
                <a:ext cx="1488" cy="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7" name="Picture 7" descr="essai3 copi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864"/>
                <a:ext cx="10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8" name="Picture 8" descr="00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353" r="1324"/>
              <a:stretch>
                <a:fillRect/>
              </a:stretch>
            </p:blipFill>
            <p:spPr bwMode="auto">
              <a:xfrm>
                <a:off x="3120" y="864"/>
                <a:ext cx="158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9" name="Picture 9" descr="00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8696"/>
              <a:stretch>
                <a:fillRect/>
              </a:stretch>
            </p:blipFill>
            <p:spPr bwMode="auto">
              <a:xfrm>
                <a:off x="2513" y="864"/>
                <a:ext cx="733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94" name="Rectangle 10"/>
            <p:cNvSpPr>
              <a:spLocks noChangeArrowheads="1"/>
            </p:cNvSpPr>
            <p:nvPr/>
          </p:nvSpPr>
          <p:spPr bwMode="auto">
            <a:xfrm>
              <a:off x="0" y="864"/>
              <a:ext cx="5760" cy="10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 dirty="0"/>
            </a:p>
          </p:txBody>
        </p:sp>
      </p:grpSp>
      <p:sp>
        <p:nvSpPr>
          <p:cNvPr id="12292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40B5D-281C-4579-86F7-703845614F1B}" type="slidenum">
              <a:rPr lang="fr-FR" smtClean="0"/>
              <a:pPr/>
              <a:t>5</a:t>
            </a:fld>
            <a:endParaRPr lang="fr-FR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181548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ＭＳ Ｐゴシック" charset="-128"/>
                <a:cs typeface="ＭＳ Ｐゴシック" charset="-128"/>
              </a:rPr>
              <a:t>B.	FINANCIAL  POSITION AND PERFORMANCE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32" descr="50 %"/>
          <p:cNvSpPr>
            <a:spLocks noChangeArrowheads="1"/>
          </p:cNvSpPr>
          <p:nvPr/>
        </p:nvSpPr>
        <p:spPr bwMode="auto">
          <a:xfrm rot="10800000">
            <a:off x="66996" y="5466546"/>
            <a:ext cx="8969499" cy="7707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673600" y="3140968"/>
            <a:ext cx="4362896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96" name="Rectangle 95"/>
          <p:cNvSpPr/>
          <p:nvPr/>
        </p:nvSpPr>
        <p:spPr>
          <a:xfrm>
            <a:off x="66997" y="3140968"/>
            <a:ext cx="4432995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86" name="Rectangle 32" descr="50 %"/>
          <p:cNvSpPr>
            <a:spLocks noChangeArrowheads="1"/>
          </p:cNvSpPr>
          <p:nvPr/>
        </p:nvSpPr>
        <p:spPr bwMode="auto">
          <a:xfrm>
            <a:off x="66997" y="908720"/>
            <a:ext cx="9012658" cy="201612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71" name="Double flèche horizontale 70"/>
          <p:cNvSpPr/>
          <p:nvPr/>
        </p:nvSpPr>
        <p:spPr>
          <a:xfrm>
            <a:off x="1691681" y="1844856"/>
            <a:ext cx="2088231" cy="143984"/>
          </a:xfrm>
          <a:prstGeom prst="leftRightArrow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92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69FF4E-A830-437B-B994-59B75B5E8B4A}" type="slidenum">
              <a:rPr lang="fr-BE" smtClean="0">
                <a:solidFill>
                  <a:schemeClr val="bg2"/>
                </a:solidFill>
              </a:rPr>
              <a:pPr/>
              <a:t>6</a:t>
            </a:fld>
            <a:endParaRPr lang="fr-BE" dirty="0" smtClean="0">
              <a:solidFill>
                <a:schemeClr val="bg2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670175" y="3500438"/>
            <a:ext cx="2003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0" i="1" dirty="0">
              <a:solidFill>
                <a:schemeClr val="bg2"/>
              </a:solidFill>
            </a:endParaRPr>
          </a:p>
        </p:txBody>
      </p:sp>
      <p:sp>
        <p:nvSpPr>
          <p:cNvPr id="48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696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 SPGE management general principles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5496" y="5517232"/>
            <a:ext cx="8987432" cy="6640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500" b="1" dirty="0" smtClean="0">
                <a:sym typeface="Wingdings" pitchFamily="2" charset="2"/>
              </a:rPr>
              <a:t>As SPGE is designed to achieve a balanced position, its revenues are largely set in line with operating and capital expenditure levels and vice versa </a:t>
            </a:r>
            <a:r>
              <a:rPr lang="en-GB" sz="1500" b="1" dirty="0" smtClean="0">
                <a:latin typeface="Arial"/>
                <a:cs typeface="Arial"/>
                <a:sym typeface="Wingdings" pitchFamily="2" charset="2"/>
              </a:rPr>
              <a:t>→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near-zero net profit approach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5796136" y="1336119"/>
            <a:ext cx="1512168" cy="1084770"/>
            <a:chOff x="5652119" y="-396719"/>
            <a:chExt cx="1512168" cy="1084770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5652120" y="-32030"/>
              <a:ext cx="1512167" cy="360041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Water tariff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5652119" y="-396719"/>
              <a:ext cx="1512168" cy="360041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Capex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5652119" y="328010"/>
              <a:ext cx="1512167" cy="360041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Debt level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50663" y="1401025"/>
            <a:ext cx="1397001" cy="1091871"/>
            <a:chOff x="230312" y="1129390"/>
            <a:chExt cx="1397001" cy="1091871"/>
          </a:xfrm>
        </p:grpSpPr>
        <p:pic>
          <p:nvPicPr>
            <p:cNvPr id="9249" name="Picture 19" descr="CommunautewallonneHTM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312" y="1292573"/>
              <a:ext cx="1397000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38"/>
            <p:cNvSpPr txBox="1">
              <a:spLocks noChangeArrowheads="1"/>
            </p:cNvSpPr>
            <p:nvPr/>
          </p:nvSpPr>
          <p:spPr bwMode="auto">
            <a:xfrm>
              <a:off x="230313" y="1129390"/>
              <a:ext cx="1397000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rPr>
                <a:t>Walloon Region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5292080" y="1441691"/>
            <a:ext cx="288033" cy="547149"/>
            <a:chOff x="5652119" y="1441691"/>
            <a:chExt cx="288033" cy="547149"/>
          </a:xfrm>
        </p:grpSpPr>
        <p:sp>
          <p:nvSpPr>
            <p:cNvPr id="72" name="Flèche droite 71"/>
            <p:cNvSpPr/>
            <p:nvPr/>
          </p:nvSpPr>
          <p:spPr>
            <a:xfrm>
              <a:off x="5652119" y="1441691"/>
              <a:ext cx="288032" cy="144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</p:txBody>
        </p:sp>
        <p:sp>
          <p:nvSpPr>
            <p:cNvPr id="75" name="Flèche droite 74"/>
            <p:cNvSpPr/>
            <p:nvPr/>
          </p:nvSpPr>
          <p:spPr>
            <a:xfrm>
              <a:off x="5652120" y="1844840"/>
              <a:ext cx="288032" cy="144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</p:txBody>
        </p:sp>
      </p:grpSp>
      <p:sp>
        <p:nvSpPr>
          <p:cNvPr id="76" name="Flèche droite 75"/>
          <p:cNvSpPr/>
          <p:nvPr/>
        </p:nvSpPr>
        <p:spPr>
          <a:xfrm>
            <a:off x="5292080" y="2204864"/>
            <a:ext cx="288032" cy="14400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83" name="Rectangle à coins arrondis 82"/>
          <p:cNvSpPr/>
          <p:nvPr/>
        </p:nvSpPr>
        <p:spPr>
          <a:xfrm>
            <a:off x="7452320" y="1305003"/>
            <a:ext cx="1512168" cy="107967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Determined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by SPGE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and approved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by Walloon Government </a:t>
            </a:r>
          </a:p>
        </p:txBody>
      </p:sp>
      <p:grpSp>
        <p:nvGrpSpPr>
          <p:cNvPr id="87" name="Groupe 86"/>
          <p:cNvGrpSpPr/>
          <p:nvPr/>
        </p:nvGrpSpPr>
        <p:grpSpPr>
          <a:xfrm>
            <a:off x="539552" y="3429000"/>
            <a:ext cx="3816424" cy="1516503"/>
            <a:chOff x="2411760" y="2985359"/>
            <a:chExt cx="3816424" cy="1516503"/>
          </a:xfrm>
        </p:grpSpPr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2411760" y="2985359"/>
              <a:ext cx="1476672" cy="784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Own capital 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 smtClean="0"/>
                <a:t>€ 1.4 billion</a:t>
              </a:r>
              <a:endParaRPr lang="en-US" dirty="0"/>
            </a:p>
          </p:txBody>
        </p:sp>
        <p:sp>
          <p:nvSpPr>
            <p:cNvPr id="65" name="Text Box 8"/>
            <p:cNvSpPr txBox="1">
              <a:spLocks noChangeArrowheads="1"/>
            </p:cNvSpPr>
            <p:nvPr/>
          </p:nvSpPr>
          <p:spPr bwMode="auto">
            <a:xfrm>
              <a:off x="4723581" y="3284984"/>
              <a:ext cx="1504603" cy="784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Investments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 smtClean="0"/>
                <a:t>€ 3.4 billion</a:t>
              </a:r>
              <a:endParaRPr lang="en-US" dirty="0"/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2411760" y="3717032"/>
              <a:ext cx="1476672" cy="784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Debt stock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 smtClean="0"/>
                <a:t>€ 1.8 billion</a:t>
              </a:r>
              <a:endParaRPr lang="en-US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3960808" y="3460938"/>
              <a:ext cx="683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fund</a:t>
              </a:r>
            </a:p>
          </p:txBody>
        </p:sp>
      </p:grp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4932040" y="3717032"/>
            <a:ext cx="1476672" cy="7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Water fees</a:t>
            </a:r>
            <a:endParaRPr lang="en-US" sz="1400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€ 0.26 billion</a:t>
            </a:r>
            <a:endParaRPr lang="en-US" dirty="0"/>
          </a:p>
        </p:txBody>
      </p:sp>
      <p:sp>
        <p:nvSpPr>
          <p:cNvPr id="89" name="ZoneTexte 88"/>
          <p:cNvSpPr txBox="1"/>
          <p:nvPr/>
        </p:nvSpPr>
        <p:spPr>
          <a:xfrm>
            <a:off x="6444208" y="3856924"/>
            <a:ext cx="8114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cover</a:t>
            </a: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7308303" y="3500438"/>
            <a:ext cx="162068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Operating costs 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€ 0.17 billion</a:t>
            </a:r>
            <a:endParaRPr lang="en-US" sz="1600" dirty="0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308303" y="4212377"/>
            <a:ext cx="162068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Debt service 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€ 0.06 billion</a:t>
            </a:r>
            <a:endParaRPr lang="en-US" sz="1600" dirty="0"/>
          </a:p>
        </p:txBody>
      </p:sp>
      <p:sp>
        <p:nvSpPr>
          <p:cNvPr id="98" name="Flèche droite 97"/>
          <p:cNvSpPr/>
          <p:nvPr/>
        </p:nvSpPr>
        <p:spPr>
          <a:xfrm rot="2218512">
            <a:off x="5100087" y="2823095"/>
            <a:ext cx="1526436" cy="36000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Income statement</a:t>
            </a:r>
          </a:p>
        </p:txBody>
      </p:sp>
      <p:sp>
        <p:nvSpPr>
          <p:cNvPr id="104" name="Flèche droite 103"/>
          <p:cNvSpPr/>
          <p:nvPr/>
        </p:nvSpPr>
        <p:spPr>
          <a:xfrm rot="8203814">
            <a:off x="2625622" y="2810824"/>
            <a:ext cx="1526436" cy="36000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</p:txBody>
      </p:sp>
      <p:pic>
        <p:nvPicPr>
          <p:cNvPr id="41" name="Picture 10" descr="logo sp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227515"/>
            <a:ext cx="1537523" cy="14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ZoneTexte 104"/>
          <p:cNvSpPr txBox="1"/>
          <p:nvPr/>
        </p:nvSpPr>
        <p:spPr>
          <a:xfrm rot="18947784">
            <a:off x="2755243" y="2848306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Balance sheet</a:t>
            </a:r>
          </a:p>
        </p:txBody>
      </p:sp>
      <p:grpSp>
        <p:nvGrpSpPr>
          <p:cNvPr id="70" name="Groupe 69"/>
          <p:cNvGrpSpPr/>
          <p:nvPr/>
        </p:nvGrpSpPr>
        <p:grpSpPr>
          <a:xfrm rot="19682913">
            <a:off x="1099578" y="1589311"/>
            <a:ext cx="3125937" cy="615553"/>
            <a:chOff x="-1404664" y="-184665"/>
            <a:chExt cx="3352433" cy="615553"/>
          </a:xfrm>
        </p:grpSpPr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-1404664" y="-184665"/>
              <a:ext cx="335243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5-year revol. management contract </a:t>
              </a:r>
            </a:p>
          </p:txBody>
        </p:sp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-1404664" y="123111"/>
              <a:ext cx="335243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(2011-2016) / updated annually 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7504" y="4451628"/>
            <a:ext cx="4608512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21E2F47E-D4CF-4298-B1AD-4EF36858A00A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aphicFrame>
        <p:nvGraphicFramePr>
          <p:cNvPr id="9" name="Graphique 8"/>
          <p:cNvGraphicFramePr/>
          <p:nvPr/>
        </p:nvGraphicFramePr>
        <p:xfrm>
          <a:off x="107504" y="980728"/>
          <a:ext cx="8892480" cy="322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 Capital Expenditure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4451628"/>
            <a:ext cx="4608512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cs typeface="Arial" charset="0"/>
              </a:rPr>
              <a:t>SPGE invested € 3.2 billion between 2000 and 2013 in improving its wastewater treatment infrastructure (coverage to most of the Walloon population)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04048" y="4451628"/>
            <a:ext cx="3995936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cs typeface="Arial" charset="0"/>
              </a:rPr>
              <a:t>SPGE plans to reduce its capex in the coming years as a result of now adequate compliance with sanitation targets set by the EU </a:t>
            </a:r>
          </a:p>
        </p:txBody>
      </p:sp>
      <p:sp>
        <p:nvSpPr>
          <p:cNvPr id="15" name="Line 134"/>
          <p:cNvSpPr>
            <a:spLocks noChangeShapeType="1"/>
          </p:cNvSpPr>
          <p:nvPr/>
        </p:nvSpPr>
        <p:spPr bwMode="auto">
          <a:xfrm>
            <a:off x="4860032" y="980728"/>
            <a:ext cx="0" cy="5184576"/>
          </a:xfrm>
          <a:prstGeom prst="line">
            <a:avLst/>
          </a:prstGeom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496" y="980728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(€ million)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06295" y="5373215"/>
            <a:ext cx="4536791" cy="108012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chemeClr val="tx1"/>
                </a:solidFill>
              </a:rPr>
              <a:t>Water control Committee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gives an advice on </a:t>
            </a:r>
            <a:r>
              <a:rPr lang="en-US" sz="1600" dirty="0" smtClean="0">
                <a:solidFill>
                  <a:schemeClr val="tx1"/>
                </a:solidFill>
              </a:rPr>
              <a:t>each </a:t>
            </a:r>
            <a:r>
              <a:rPr lang="en-US" sz="1600" dirty="0">
                <a:solidFill>
                  <a:schemeClr val="tx1"/>
                </a:solidFill>
              </a:rPr>
              <a:t>increasing of </a:t>
            </a:r>
            <a:r>
              <a:rPr lang="en-US" sz="1600" dirty="0" smtClean="0">
                <a:solidFill>
                  <a:schemeClr val="tx1"/>
                </a:solidFill>
              </a:rPr>
              <a:t>truth cost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approved by the Regional Minister of Economy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BE" smtClean="0"/>
              <a:pPr/>
              <a:t>8</a:t>
            </a:fld>
            <a:endParaRPr lang="fr-BE" dirty="0"/>
          </a:p>
        </p:txBody>
      </p:sp>
      <p:grpSp>
        <p:nvGrpSpPr>
          <p:cNvPr id="2" name="Groupe 19"/>
          <p:cNvGrpSpPr/>
          <p:nvPr/>
        </p:nvGrpSpPr>
        <p:grpSpPr>
          <a:xfrm>
            <a:off x="106296" y="862752"/>
            <a:ext cx="4537712" cy="4366448"/>
            <a:chOff x="215900" y="1270117"/>
            <a:chExt cx="4393697" cy="4223500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15900" y="1270117"/>
              <a:ext cx="4392805" cy="23550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b="1" u="sng" dirty="0" smtClean="0"/>
                <a:t>Customer profit</a:t>
              </a:r>
            </a:p>
            <a:p>
              <a:pPr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dirty="0" smtClean="0"/>
                <a:t> </a:t>
              </a:r>
              <a:r>
                <a:rPr lang="en-US" dirty="0"/>
                <a:t>Administrative simplification</a:t>
              </a:r>
            </a:p>
            <a:p>
              <a:pPr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dirty="0"/>
                <a:t> Pooling of wastewater treatment costs amongst water users</a:t>
              </a:r>
            </a:p>
            <a:p>
              <a:pPr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dirty="0"/>
                <a:t> Smoothing the overall increase in treatment costs over time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15900" y="3764420"/>
              <a:ext cx="4393697" cy="17291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b="1" u="sng" dirty="0" smtClean="0"/>
                <a:t>Outlook</a:t>
              </a:r>
            </a:p>
            <a:p>
              <a:pPr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dirty="0" smtClean="0"/>
                <a:t> Truth cost </a:t>
              </a:r>
              <a:r>
                <a:rPr lang="en-US" dirty="0"/>
                <a:t>(in constant Euros) is expected to stabilize in the future. It is expected to increase at the same rate as the inflation rate (2020).</a:t>
              </a:r>
            </a:p>
          </p:txBody>
        </p:sp>
      </p:grpSp>
      <p:graphicFrame>
        <p:nvGraphicFramePr>
          <p:cNvPr id="17" name="Graphique 16"/>
          <p:cNvGraphicFramePr>
            <a:graphicFrameLocks/>
          </p:cNvGraphicFramePr>
          <p:nvPr/>
        </p:nvGraphicFramePr>
        <p:xfrm>
          <a:off x="4932040" y="954688"/>
          <a:ext cx="4211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90"/>
          <p:cNvSpPr txBox="1">
            <a:spLocks noChangeArrowheads="1"/>
          </p:cNvSpPr>
          <p:nvPr/>
        </p:nvSpPr>
        <p:spPr bwMode="auto">
          <a:xfrm>
            <a:off x="539552" y="231031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 Turnover : truth cost for wastewater treatment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9" name="Group 26"/>
          <p:cNvGraphicFramePr>
            <a:graphicFrameLocks noGrp="1"/>
          </p:cNvGraphicFramePr>
          <p:nvPr/>
        </p:nvGraphicFramePr>
        <p:xfrm>
          <a:off x="5796136" y="5388768"/>
          <a:ext cx="2880320" cy="34448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14476"/>
                <a:gridCol w="1165844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Truth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2015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1,935 / m³</a:t>
                      </a: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45" descr="5 %"/>
          <p:cNvSpPr>
            <a:spLocks noChangeArrowheads="1"/>
          </p:cNvSpPr>
          <p:nvPr/>
        </p:nvSpPr>
        <p:spPr bwMode="auto">
          <a:xfrm rot="19736651" flipH="1">
            <a:off x="4133379" y="1380187"/>
            <a:ext cx="1196809" cy="743129"/>
          </a:xfrm>
          <a:prstGeom prst="curvedDownArrow">
            <a:avLst>
              <a:gd name="adj1" fmla="val 24018"/>
              <a:gd name="adj2" fmla="val 4803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7170" name="Picture 213" descr="RW copi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7940" y="1844824"/>
            <a:ext cx="7859566" cy="453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BE" dirty="0" smtClean="0"/>
          </a:p>
          <a:p>
            <a:pPr>
              <a:defRPr/>
            </a:pPr>
            <a:r>
              <a:rPr lang="fr-BE" dirty="0" smtClean="0"/>
              <a:t>        </a:t>
            </a:r>
            <a:fld id="{10EABBFE-DFAA-4ACA-876D-E32EE7BEF4B7}" type="slidenum">
              <a:rPr lang="fr-FR" smtClean="0"/>
              <a:pPr>
                <a:defRPr/>
              </a:pPr>
              <a:t>9</a:t>
            </a:fld>
            <a:endParaRPr lang="fr-FR" dirty="0" smtClean="0"/>
          </a:p>
        </p:txBody>
      </p:sp>
      <p:sp>
        <p:nvSpPr>
          <p:cNvPr id="7172" name="Text Box 268"/>
          <p:cNvSpPr txBox="1">
            <a:spLocks noChangeArrowheads="1"/>
          </p:cNvSpPr>
          <p:nvPr/>
        </p:nvSpPr>
        <p:spPr bwMode="auto">
          <a:xfrm>
            <a:off x="3203848" y="755412"/>
            <a:ext cx="547260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fr-BE" dirty="0" smtClean="0">
                <a:latin typeface="+mn-lt"/>
              </a:rPr>
              <a:t>Walloon Region average for </a:t>
            </a:r>
            <a:r>
              <a:rPr lang="fr-BE" dirty="0">
                <a:latin typeface="+mn-lt"/>
              </a:rPr>
              <a:t>pour </a:t>
            </a:r>
            <a:r>
              <a:rPr lang="fr-BE" dirty="0" smtClean="0">
                <a:latin typeface="+mn-lt"/>
              </a:rPr>
              <a:t>100 m³ (1/1/2015)</a:t>
            </a:r>
            <a:endParaRPr lang="fr-FR" dirty="0">
              <a:latin typeface="+mn-lt"/>
            </a:endParaRPr>
          </a:p>
        </p:txBody>
      </p:sp>
      <p:grpSp>
        <p:nvGrpSpPr>
          <p:cNvPr id="2" name="Groupe 23"/>
          <p:cNvGrpSpPr/>
          <p:nvPr/>
        </p:nvGrpSpPr>
        <p:grpSpPr>
          <a:xfrm>
            <a:off x="803176" y="2780928"/>
            <a:ext cx="2688704" cy="1188839"/>
            <a:chOff x="298971" y="2116138"/>
            <a:chExt cx="2688704" cy="1188839"/>
          </a:xfrm>
        </p:grpSpPr>
        <p:sp>
          <p:nvSpPr>
            <p:cNvPr id="7174" name="Text Box 214"/>
            <p:cNvSpPr txBox="1">
              <a:spLocks noChangeArrowheads="1"/>
            </p:cNvSpPr>
            <p:nvPr/>
          </p:nvSpPr>
          <p:spPr bwMode="auto">
            <a:xfrm>
              <a:off x="298971" y="2116138"/>
              <a:ext cx="1752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400" b="1" dirty="0">
                  <a:latin typeface="+mn-lt"/>
                </a:rPr>
                <a:t>Production </a:t>
              </a:r>
              <a:endParaRPr lang="fr-BE" sz="1200" b="1" dirty="0">
                <a:latin typeface="+mn-lt"/>
              </a:endParaRPr>
            </a:p>
          </p:txBody>
        </p:sp>
        <p:sp>
          <p:nvSpPr>
            <p:cNvPr id="7175" name="Text Box 215"/>
            <p:cNvSpPr txBox="1">
              <a:spLocks noChangeArrowheads="1"/>
            </p:cNvSpPr>
            <p:nvPr/>
          </p:nvSpPr>
          <p:spPr bwMode="auto">
            <a:xfrm>
              <a:off x="298971" y="2565400"/>
              <a:ext cx="1752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400" b="1" dirty="0" smtClean="0">
                  <a:latin typeface="+mn-lt"/>
                </a:rPr>
                <a:t>Supply</a:t>
              </a:r>
              <a:endParaRPr lang="fr-FR" sz="1200" b="1" dirty="0">
                <a:latin typeface="+mn-lt"/>
              </a:endParaRPr>
            </a:p>
          </p:txBody>
        </p:sp>
        <p:sp>
          <p:nvSpPr>
            <p:cNvPr id="7176" name="Text Box 216"/>
            <p:cNvSpPr txBox="1">
              <a:spLocks noChangeArrowheads="1"/>
            </p:cNvSpPr>
            <p:nvPr/>
          </p:nvSpPr>
          <p:spPr bwMode="auto">
            <a:xfrm>
              <a:off x="324173" y="2997200"/>
              <a:ext cx="23034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400" b="1" dirty="0">
                  <a:latin typeface="+mn-lt"/>
                </a:rPr>
                <a:t>Protection </a:t>
              </a:r>
              <a:r>
                <a:rPr lang="fr-BE" sz="1400" b="1" dirty="0" smtClean="0">
                  <a:latin typeface="+mn-lt"/>
                </a:rPr>
                <a:t>of wells</a:t>
              </a:r>
              <a:endParaRPr lang="fr-FR" sz="1200" b="1" dirty="0">
                <a:latin typeface="+mn-lt"/>
              </a:endParaRPr>
            </a:p>
          </p:txBody>
        </p:sp>
        <p:sp>
          <p:nvSpPr>
            <p:cNvPr id="7177" name="Text Box 217"/>
            <p:cNvSpPr txBox="1">
              <a:spLocks noChangeArrowheads="1"/>
            </p:cNvSpPr>
            <p:nvPr/>
          </p:nvSpPr>
          <p:spPr bwMode="auto">
            <a:xfrm>
              <a:off x="2339975" y="2133600"/>
              <a:ext cx="593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400" b="1" dirty="0" smtClean="0">
                  <a:latin typeface="+mn-lt"/>
                </a:rPr>
                <a:t>35 </a:t>
              </a:r>
              <a:r>
                <a:rPr lang="fr-BE" sz="1400" b="1" dirty="0">
                  <a:latin typeface="+mn-lt"/>
                </a:rPr>
                <a:t>%</a:t>
              </a:r>
              <a:endParaRPr lang="fr-FR" sz="1400" b="1" dirty="0">
                <a:latin typeface="+mn-lt"/>
              </a:endParaRPr>
            </a:p>
          </p:txBody>
        </p:sp>
        <p:sp>
          <p:nvSpPr>
            <p:cNvPr id="7178" name="Text Box 218"/>
            <p:cNvSpPr txBox="1">
              <a:spLocks noChangeArrowheads="1"/>
            </p:cNvSpPr>
            <p:nvPr/>
          </p:nvSpPr>
          <p:spPr bwMode="auto">
            <a:xfrm>
              <a:off x="2394243" y="2548186"/>
              <a:ext cx="593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400" b="1" dirty="0">
                  <a:latin typeface="+mn-lt"/>
                </a:rPr>
                <a:t>60 %</a:t>
              </a:r>
              <a:endParaRPr lang="fr-FR" sz="1400" b="1" dirty="0">
                <a:latin typeface="+mn-lt"/>
              </a:endParaRPr>
            </a:p>
          </p:txBody>
        </p:sp>
        <p:sp>
          <p:nvSpPr>
            <p:cNvPr id="7179" name="Text Box 219"/>
            <p:cNvSpPr txBox="1">
              <a:spLocks noChangeArrowheads="1"/>
            </p:cNvSpPr>
            <p:nvPr/>
          </p:nvSpPr>
          <p:spPr bwMode="auto">
            <a:xfrm>
              <a:off x="2484438" y="2976563"/>
              <a:ext cx="4940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400" b="1" dirty="0" smtClean="0">
                  <a:latin typeface="+mn-lt"/>
                </a:rPr>
                <a:t>5 </a:t>
              </a:r>
              <a:r>
                <a:rPr lang="fr-BE" sz="1400" b="1" dirty="0">
                  <a:latin typeface="+mn-lt"/>
                </a:rPr>
                <a:t>%</a:t>
              </a:r>
              <a:endParaRPr lang="fr-FR" sz="1400" b="1" dirty="0">
                <a:latin typeface="+mn-lt"/>
              </a:endParaRPr>
            </a:p>
          </p:txBody>
        </p:sp>
        <p:sp>
          <p:nvSpPr>
            <p:cNvPr id="7180" name="Line 220"/>
            <p:cNvSpPr>
              <a:spLocks noChangeShapeType="1"/>
            </p:cNvSpPr>
            <p:nvPr/>
          </p:nvSpPr>
          <p:spPr bwMode="auto">
            <a:xfrm>
              <a:off x="1331913" y="2276475"/>
              <a:ext cx="10080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181" name="Line 221"/>
            <p:cNvSpPr>
              <a:spLocks noChangeShapeType="1"/>
            </p:cNvSpPr>
            <p:nvPr/>
          </p:nvSpPr>
          <p:spPr bwMode="auto">
            <a:xfrm>
              <a:off x="1403350" y="2708275"/>
              <a:ext cx="9366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7182" name="Line 222"/>
            <p:cNvSpPr>
              <a:spLocks noChangeShapeType="1"/>
            </p:cNvSpPr>
            <p:nvPr/>
          </p:nvSpPr>
          <p:spPr bwMode="auto">
            <a:xfrm>
              <a:off x="2195587" y="3141663"/>
              <a:ext cx="142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BE" dirty="0"/>
            </a:p>
          </p:txBody>
        </p:sp>
      </p:grpSp>
      <p:sp>
        <p:nvSpPr>
          <p:cNvPr id="11291" name="AutoShape 223"/>
          <p:cNvSpPr>
            <a:spLocks/>
          </p:cNvSpPr>
          <p:nvPr/>
        </p:nvSpPr>
        <p:spPr bwMode="auto">
          <a:xfrm>
            <a:off x="3059832" y="2708920"/>
            <a:ext cx="790575" cy="1439862"/>
          </a:xfrm>
          <a:prstGeom prst="rightBrace">
            <a:avLst>
              <a:gd name="adj1" fmla="val 16667"/>
              <a:gd name="adj2" fmla="val 4812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7184" name="Text Box 224"/>
          <p:cNvSpPr txBox="1">
            <a:spLocks noChangeArrowheads="1"/>
          </p:cNvSpPr>
          <p:nvPr/>
        </p:nvSpPr>
        <p:spPr bwMode="auto">
          <a:xfrm>
            <a:off x="3707904" y="3143870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Truth-cost for distribution</a:t>
            </a:r>
          </a:p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2,7839 </a:t>
            </a:r>
            <a:r>
              <a:rPr lang="fr-BE" sz="1600" b="1" dirty="0">
                <a:solidFill>
                  <a:schemeClr val="bg1"/>
                </a:solidFill>
                <a:latin typeface="+mn-lt"/>
              </a:rPr>
              <a:t>€</a:t>
            </a:r>
          </a:p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(58,7 %)</a:t>
            </a:r>
            <a:endParaRPr lang="fr-BE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85" name="Text Box 225"/>
          <p:cNvSpPr txBox="1">
            <a:spLocks noChangeArrowheads="1"/>
          </p:cNvSpPr>
          <p:nvPr/>
        </p:nvSpPr>
        <p:spPr bwMode="auto">
          <a:xfrm>
            <a:off x="5940152" y="3140968"/>
            <a:ext cx="2665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Truth-cost for waste water treatment (SPGE)</a:t>
            </a:r>
          </a:p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1,9350 </a:t>
            </a:r>
            <a:r>
              <a:rPr lang="fr-BE" sz="1600" b="1" dirty="0">
                <a:solidFill>
                  <a:schemeClr val="bg1"/>
                </a:solidFill>
                <a:latin typeface="+mn-lt"/>
              </a:rPr>
              <a:t>€</a:t>
            </a:r>
          </a:p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(40,8 </a:t>
            </a:r>
            <a:r>
              <a:rPr lang="fr-BE" sz="1600" b="1" dirty="0">
                <a:solidFill>
                  <a:schemeClr val="bg1"/>
                </a:solidFill>
                <a:latin typeface="+mn-lt"/>
              </a:rPr>
              <a:t>%)</a:t>
            </a:r>
          </a:p>
        </p:txBody>
      </p:sp>
      <p:sp>
        <p:nvSpPr>
          <p:cNvPr id="7186" name="Text Box 226"/>
          <p:cNvSpPr txBox="1">
            <a:spLocks noChangeArrowheads="1"/>
          </p:cNvSpPr>
          <p:nvPr/>
        </p:nvSpPr>
        <p:spPr bwMode="auto">
          <a:xfrm>
            <a:off x="5940152" y="4797152"/>
            <a:ext cx="187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Social Fund</a:t>
            </a:r>
            <a:endParaRPr lang="fr-BE" sz="16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0,0250 </a:t>
            </a:r>
            <a:r>
              <a:rPr lang="fr-BE" sz="1600" b="1" dirty="0">
                <a:solidFill>
                  <a:schemeClr val="bg1"/>
                </a:solidFill>
                <a:latin typeface="+mn-lt"/>
              </a:rPr>
              <a:t>€</a:t>
            </a:r>
          </a:p>
          <a:p>
            <a:pPr algn="ctr"/>
            <a:r>
              <a:rPr lang="fr-BE" sz="16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fr-BE" sz="1600" b="1" dirty="0" smtClean="0">
                <a:solidFill>
                  <a:schemeClr val="bg1"/>
                </a:solidFill>
                <a:latin typeface="+mn-lt"/>
              </a:rPr>
              <a:t>0,5 </a:t>
            </a:r>
            <a:r>
              <a:rPr lang="fr-BE" sz="1600" b="1" dirty="0">
                <a:solidFill>
                  <a:schemeClr val="bg1"/>
                </a:solidFill>
                <a:latin typeface="+mn-lt"/>
              </a:rPr>
              <a:t>%)</a:t>
            </a:r>
          </a:p>
        </p:txBody>
      </p:sp>
      <p:sp>
        <p:nvSpPr>
          <p:cNvPr id="811031" name="Text Box 227"/>
          <p:cNvSpPr txBox="1">
            <a:spLocks noChangeArrowheads="1"/>
          </p:cNvSpPr>
          <p:nvPr/>
        </p:nvSpPr>
        <p:spPr bwMode="auto">
          <a:xfrm>
            <a:off x="395536" y="5373216"/>
            <a:ext cx="5472608" cy="5078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2700" b="1" dirty="0" smtClean="0">
                <a:latin typeface="+mn-lt"/>
                <a:cs typeface="Arial" charset="0"/>
              </a:rPr>
              <a:t>4,744 </a:t>
            </a:r>
            <a:r>
              <a:rPr lang="fr-BE" sz="2700" b="1" dirty="0">
                <a:latin typeface="+mn-lt"/>
                <a:cs typeface="Arial" charset="0"/>
              </a:rPr>
              <a:t>€/ m³ </a:t>
            </a:r>
            <a:r>
              <a:rPr lang="fr-BE" sz="2700" b="1" dirty="0" smtClean="0">
                <a:latin typeface="+mn-lt"/>
                <a:cs typeface="Arial" charset="0"/>
              </a:rPr>
              <a:t>for 2015 + VAT of 6% </a:t>
            </a:r>
            <a:endParaRPr lang="fr-FR" sz="2700" b="1" dirty="0">
              <a:latin typeface="+mn-lt"/>
              <a:cs typeface="Arial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563888" y="2251715"/>
            <a:ext cx="2304256" cy="817245"/>
          </a:xfrm>
          <a:prstGeom prst="flowChartAlternateProcess">
            <a:avLst/>
          </a:prstGeom>
          <a:gradFill rotWithShape="0">
            <a:gsLst>
              <a:gs pos="0">
                <a:srgbClr val="B2B2B2"/>
              </a:gs>
              <a:gs pos="50000">
                <a:srgbClr val="FFFFFF"/>
              </a:gs>
              <a:gs pos="100000">
                <a:srgbClr val="B2B2B2"/>
              </a:gs>
            </a:gsLst>
            <a:lin ang="5400000" scaled="1"/>
          </a:gradFill>
          <a:ln w="12700">
            <a:solidFill>
              <a:srgbClr val="3366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latin typeface="+mn-lt"/>
              </a:rPr>
              <a:t>PRODUCERS/</a:t>
            </a:r>
          </a:p>
          <a:p>
            <a:pPr algn="ctr"/>
            <a:r>
              <a:rPr lang="en-US" sz="1400" b="0" dirty="0" smtClean="0">
                <a:latin typeface="+mn-lt"/>
              </a:rPr>
              <a:t>DISTRIBUTORS</a:t>
            </a:r>
          </a:p>
          <a:p>
            <a:pPr algn="ctr"/>
            <a:r>
              <a:rPr lang="en-US" sz="1400" b="0" dirty="0" smtClean="0">
                <a:latin typeface="+mn-lt"/>
              </a:rPr>
              <a:t>Edit consumers invoices</a:t>
            </a:r>
          </a:p>
        </p:txBody>
      </p:sp>
      <p:sp>
        <p:nvSpPr>
          <p:cNvPr id="27" name="AutoShape 45" descr="5 %"/>
          <p:cNvSpPr>
            <a:spLocks noChangeArrowheads="1"/>
          </p:cNvSpPr>
          <p:nvPr/>
        </p:nvSpPr>
        <p:spPr bwMode="auto">
          <a:xfrm rot="1784046">
            <a:off x="6487845" y="1346443"/>
            <a:ext cx="1196809" cy="909536"/>
          </a:xfrm>
          <a:prstGeom prst="curvedDownArrow">
            <a:avLst>
              <a:gd name="adj1" fmla="val 24018"/>
              <a:gd name="adj2" fmla="val 4803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92080" y="1394192"/>
            <a:ext cx="1368152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</a:rPr>
              <a:t>Waste water Treatment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Contract</a:t>
            </a: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</a:rPr>
              <a:t> 20 Y</a:t>
            </a:r>
          </a:p>
        </p:txBody>
      </p:sp>
      <p:sp>
        <p:nvSpPr>
          <p:cNvPr id="31" name="Text Box 90"/>
          <p:cNvSpPr txBox="1">
            <a:spLocks noChangeArrowheads="1"/>
          </p:cNvSpPr>
          <p:nvPr/>
        </p:nvSpPr>
        <p:spPr bwMode="auto">
          <a:xfrm>
            <a:off x="558032" y="159023"/>
            <a:ext cx="696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 bis.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Reminder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water pricing in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Wallonia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458" name="AutoShape 2" descr="data:image/jpeg;base64,/9j/4AAQSkZJRgABAQAAAQABAAD/2wCEAAkGBxITEhQQEhIUFBQUEBQUEBUUFBQUFA8QFBQWFhQUFRQYHSggGBolHBQUITEhJSkrLi4uFx8zODMsNygtLisBCgoKDg0OFxAQGi0mHBwsLCwtKy4sLCwsLCwsLCwsLCwsLCwsLCwsLCwsLCwsLCwsLCwsLCwsLCwsLCwsLCwsLP/AABEIALEBHQMBIgACEQEDEQH/xAAcAAACAwEBAQEAAAAAAAAAAAABAgADBAUGBwj/xABIEAABAwICBQkDCAYJBQAAAAABAAIDBBESIQUxQVFxBgcTIjJhgZGhFHKxIzNCUlNiwdEWNEOCkvAVF2Nzk6Ky0uFEVIPC4v/EABgBAQEBAQEAAAAAAAAAAAAAAAIBAwAE/8QALBEAAgIABQICCwEAAAAAAAAAAAECEQMSITFBE1EEwRQiMkJSYXGBkbHw4f/aAAwDAQACEQMRAD8A+zBOCqwU11q0eGLHuiCkuiCjRopD3RBSXTAqGiYyKUIKCsZS6AUuuOsa6gSori2MogCioKyKKKLigUBXN5QPlEVoThe57G49fRtc4Au/neufT0M8M0RbO+VjriVrzewwkh43ZgJKNq7C5U6PRqIBFERFFFFxCKKIXXHWS6Cl1FaI2S6iCiobCggShddQWyFKSoSgSqZtkJSEouKTEkkBsLnJCVHFVEJJBbLwU4VYKYFQzTHUBSogqGiY10yRMFDRMZFAIKGljXUSorjrCoCgpdQ6x1Lpbplw0wqIKKCIRdRrANQARUuuOCogUFDrGQKiCp1kUUUKoQIXRKC4jJdC6hQVC2QlC6hQVA2QoEqEpCVUBshVd0xckLkkggc5VlMSqnFNIhoaU4KoarGlFowTLUQkBRCJomOUQUiIKlDTHujdKCopQ1IYFS6CF11Cse6iUFS64uYdG6UFRQSY4KKRG6grCjdLdRdRbGuhdC6F11EzDKJbqXXHWNdC6F1LriNkJQuoSlKtBbCShdApbq0ByGuhdBKSrQWxikJQJSYkkg2QuSFyjnKslNIlhLlS8olyrc5aJEs0tKtYVla5XRlFo86ZfdG6RqIKzGmPdEFICnuoNMYI3SIgqDTGBUKF1CVBWMFAluiCuKmOogooJMZFKpdQdhsogSpdcdYUFLoXVJYVFFLqHWS6F1EpVDYyW6hKBKpLIShdBKqGw3QQQurRAOKrc5MSkcU0gge5V3RcqytEiAc5Vkpiq3OTSJZc0q9hWZpVzSg0ecvanAVTSnBWbQ0WAohV3TAo0JMsChSgohQaY11EApdQQygCARXCGRQCKI0QIqKXXCOPyrrpIaSaWIXkDQI8r2c9zWB1ttsV/BeVoqCto56aR00krJnNjqWvc5wxP+lYnqkG2q2or30oa4FrhcEWI3hI8MOG4Jwm7b3Nja1+KcZ0qolLuXKKszt7/Ioe1N3+hQ1ObRagqxUM3p+lbvC7U7QJQKN0DxVI0KVESEhVCQpSUbpCUkEgKDigHIOKtEAkuoXJcSaRLA5VuKZ7kl00giuVTlYVW5aIhGFaI3LIwq6MotGJqumuqQ5M13is2i2XByYFVg+HxTMN9Q8Si0NFzVL22qovO0/kslZPHG3HNMI2j7wYOFzmUasaOgZB/OSYFeMPLanJwUcEtU/fGw4L98jlcz+majZT0bO+8stv9IKrhW+g0ev8VjqtL08Xzk0bPee0ei4kfI/FnVVtTOfqh/Rs4YWAEjiVsFDo6kGIsgi+9IWBx8TmUaj9TTKywcqIDlGJZf7uGRwP72G3qmGmJz2KKY973xRjyxE+i5FbzmaMhy6cPI2RRuf62svP1nPXTD5qnmf7xYwel1VBvaIkvme5NTXnVTQt9+cn0axL0ekjtpW+EjreoXyyq56qk/NU0Ld2Nz3n0IXLn529JO1OhZ7sWr+JxWiwcR8ItI+vVgr42OkkqqVjGNLnu6F9mtGs9tcGi5S1Mr44xVxM6X5lz6VwbIb2AHXyJ2XXyyv5fV07TFNNjjcR0jMLWh7QQbEgX2L03K7llQyUkLKWAsmaWOa7CG+zOYdeIdo3GS0WDJaNb/Ildj6aaLSn/dU3+A7/AHoezaVH7akdxjkH/svhQ5f6SH/VyeOH8lpi5ytJj/qb+8xh/BX0bE+X4LSPtd9Kj9nRv/ekb+BU9t0iO1QRO/u5xfyc0L5JT87mkm6zC/3oj8WuC69Jz0zD52mjdvLHub6G6DwMRe6jqR9E/pyZvzmj6hvewxSDya66ZvKynGTxNEf7SGVoHF2G3qvLUXPLSOt0sU0feAyQehuvTaM5bUFRYR1ERJ+jJeN3k5ZOLW8SOJ0KTTdPL83NG/ua4X8ta2Yx3hYqvRNLKLyQRu2hwa0+R1rC7k4xv6vUTQncJMTeGCS4twspUWFpnavfUQeKRwO7yXCe2ui1iGpb3XhltxzafRSLlHGHBkuOnfsbO3C1x+7ILtPmkoPgB2rjf5oEJemyGIXB2jUfFAEfRd4LqIQ71U4pnut2h4hVm9sjdaILC9yQlK8pSU0ghLlW9yhKQlNIgGlaGOWNpWiMqNGBo4phc6sgqmFO9+xBoRYXtb3lEudrJsNg2lJGE0s2HvKDQkzBWtqX9WItgbtkcMch91mocSsNPyTpcfST46mT60zi/wAmdlvkuxHdxWuNgaLqttIaY8LQxtmtbG0DcMhw1BeK5Vc5VNSkxx3qJRkQDaNp+8dvALRy40nIInMjvmCMl8SOiJ3uOGN7iTsBWuF4bMs0jSM0zrab5xtIVFx0vRMP0IgGC3vayvJyyucS5xLidZcbnzK9TQ8hK2SwERHFew0LzPudY1EuEbWsGfmVrJYcOaNViR4PkbWlXR07z2WudwBPwX6L0ZzfaNgt8gJHb5CX+mpejgpIoh1Y44wNwaLeS878RGO1jUm9j8xUvJysk7FLO7hE+3nZdan5vNJvz9le33i1voSv0f0g13Nu/qj80OmbYnYNZOQA2m5Q9Kk9kV6bn5+/qu0kGlxjjADSTeVuoC+wLdWcmRUU+j4ad0fTSMfixEAHJzjiIz2L3umOdLR8RLWl05FwRE3qnf13EAryNByo0bSey1UdOHSYZcQjeDLGSbN6QONmm18hrTjize6I42c880WkPrQf4jv9qzT81Wkm6o4ne7IPxAX1Hk7zi0dW9sLC6OR5sxsjLYnbg4Ei+tepMttYt4XHoj6Rip6o7bk/N1byI0jF2qSWw2tGP/SuHPRSMyfG9p+81w+K/VwkHfxacXprVEjY5LtIjk3ghpNuCcfGS5R2p+UrFKeGS/TdXyT0fLk+ljv3DCfRee0nzR0b84nPiOyxxN8in6VF6PQmY+O6E5T1dKfkJ3tF+zfEw8WnJfVOSXOhHORDVsDHnIPb2HHvB7K4VdzQ1DT1JWOHeCCqIua+oaQXPGvYlkw58oEpxPszRcXjdcHxFllmaCC17QRtBF2nwWLk9TPiY1hN8IAzXYlsV5mskqM1KziwaNbF+rvMY2xnrRHg09nwW0C+RGF3dqdwKk0VtSVkuwrTdWGx+nIycg5u1qZ1jkVnzBXJEsZ8l8ikcUZCCFWDvTSIQlISgUhKaRCNK0tsBdc9j+stNSclGjA2U+aMpw5pNGG4VekSQs69ahFtI6+a09DtWPRElzZdosyQxHllQ4qzBeyR86FaCuc6Q6koQzakZsdTMfrF1pptHxN1NHkFzGTFaI6sqyjLhnI7EYaNQQnkOxZIJwV0I4l5pLK9TaOuhhfWtia58mQAuXE2AG+68PLzjaOhcbOkkdc9YBzze+dnOyHguPz6V8zZIacEtidGXm2XSPvbPfbLzXyKR5W0MOLjb5PRCDrVn32h51tHONpOmj+89hePHDdenpdPUk4+RqonA5WDwHfwuzB8F+W796mLvSfh1wPpo+4csubFs7uloejjcc3tc4hjnE6wGggLy/8AVppKTBE5tM0RggPHVLhizxODLvO6+xfPo62RvZkeODnD4FWO0nMdc0h4yPP4rSMJrktUfduSPJOm0ezpJnxdPn8oXizRuGLV4BbdIc4WjoAQ+pErvqxB0n+YdUea/Oj5SdbieJul8Ueg5O5Mjgj67pHnhaXfI0vVG18mF3k0ZeafRXOlA+VrpoMJByf2i3iQAfivjpJTsBSWHDajumfqinrhO0Sx2LXAEOabghbo3HavAcx8Mvssrn36IyDob8DjI7r29V7+qkAXkmlmyoxaa1Yz5VnlnCxTTlZ5JStIYJk5Nmx84SdOsD3FKx5W3SVAbZ1muuoYb5oUUROtdBzAAsJSyukNK0cid2FVsdiWfSNQC6wWjR8Ztdb1ULYOQTZBVx5hTSctsktM3K6S9myPcVxzskeUmO7ksz81okSyqbI3C3gY2ZblgieD1XK6CQxH7pUkjEt0fUYH2cuvXU+NtwubPTNlGJhzUoNJOjOCQG29YzV+tHccezMcM5jfn4r1lFO17QQdiw1FFHMMTSL7wuX7PNA64vbuzB4oTrFXZmsLg74PRVVLiC4NZRlp1LoUumA4Wd1Tv1i65+lNOTwG8lKZoftYDjLR96PWOIus4OcHTNJRjLVC07AVoNA46lhodO6PqTaKoax/1XdRwO6xXYjbMzMWe3uTlNkUVyYvZ3t2HJaabSDmmzgVtj0m3U9pbxGS0tbC/VhKylifEjWOEn7LOLyh0LS6Qi6Kcas2OabPjdvafwXyblBzQVcd3U7mVDNgvglA905HwPgvuLtFsOrLgh7AR2ZCEY4uXZmyjNbo/KtfoSpgOGaCWO3143AfxWsVz8K/XMsMlrFzSPvDJef0rR0f7empX7yY2E/Bbxx2+DnKtz8zhiPRL74dE6FOukg8MY+Cxx0Wh8WH2BgFz1nGTDltuStlOT90LxYrc+H9GnZCSbAX7hcnyC/QFPSaKHYpKXu+Sxn4Lt0HR6omRs3YISLf5VJYrXFF6qex+ftFcja2oPyVLKR9ZzSxn8TrBfR+S/NOyMiWvka62YhjJw/vvyvwHmvqLaN7u1IfUK1mjWDXnxXnlj/MXrPZGP2trGiOJtmgWaGiwaNgACzGOR5vZdrAxu4LNPpNjch1j3LOE/hRnLD+JmEaNO0queFrdZV0k80nZaWjvWSobDEMdROxo+84BbqT95/ZGbrgy4XPNmhdKj0ZbNy59NyibIcFFC6b+0tgib3l5Gfhdbenw5zSB7/qM7De7v8AFWU5vRf6HLyzrssBlq3rjaY0qOww8Ss1RWySnC0EDcPxK0UehgOtIfDYEY4cYetPfsc5N6I5+jqJzziOr4rrVczYm2yuq63SrIxgjzdqFti58VK+Q45DYd621m80tEZ6LYoY0yOxHUtNVMGjCFKipa0YGC5Wdkdus8+C131YCRNsLlZ3XJurXOLu4KoyWyC0SCIHX161oZLqDswsQer43niuaMTU2Mg4oz4LR7Yx3VlbY71gYc8jYq/pfrtv3hZyiJM0mje3rQP8LrTDpot6szLbLrnxD7N9juK1CsfqljDhvGtZTje6v9mkZUbxTwS9ZhAJ3ZHxCT2CVmbDfgbempY2x07zdrjG7yWmNtQzsPEg7/zWLTWz+zNVJco5eluT1LUfrFMzGf2jR0UnHG3WuOOSM8JvRaRmjGyOb5RnC42eC9gNLOGUsJ77ZhRtbTP24T/CV2aS48zRNdzyf9KaahykpIatm10L2hxHuk39EP05gb+s0dTTHacDiPML2baVjs2SX8QUTSSfWBHf/wAo5o9vIp52h5b6Pf2K7Cd0mIf6gu3S6fid2KqB/wC8381RU6Ejf85TQv33jYT52XMn5GULtdCwe7dvwKmWD/kVSa2PUNrS77N3BwTiY/Zt8CF4p3IGg2RTs9yaQJf0Dp/o1FazhObeoU6cBdSR7fpz9l6tXOljkdYviYRiILcWpuwh2091tq8v+gseytrh/wCUf7Vl/Q2MtDva9IG78NsbbjPtEYdXenGEVs/2GU29z20dNGzMQtHF6udpLDrdE0d7xkvG/wBXNOe1U1buM3/yrI+bag+kJn+9K/8ACy5xg92cptbHfqOVEDe3V07eDgT8VyKvnAoG9qsLu5jHfEBW03IXR7NVK0+9id8SulT6Cp2fN00Tf3GfGylYa28iucnueZPL+mf8xTVNQdlo3W8ynj05pWX5jR0cLdj53tFhsNr39F7MUzt4aO7/AIVb6VgzfJ6gK54diUePk0XpCX9Z0iIwdbKVnpjKso+TFGw4jE+pf9epcZTffh7K9K+embtxHxKB0tsjhPcSLBJSfC8iNruIynmcMIGBuwCzWge6FYNFxtzkd+AVT5qh21sY9VkfFGM5JC88UkpPS6+gXJGyTS0bOrE3Ee4LNJ08vaOBu7UlZVgC0UfiQqpXud84+3c1OOGlsvzqzNyLG9DFq67vNVSyySa+o1Vte0dlt+8qt7ye0b9wWqhyCyzG1uTRc71UTtcb7gkdJllkkBWqiGx3OJ7gqi7cg6RVl6dHFLHq5r1hYVa166jE2skVjZLaisQcmxI0U2ulG0eSsZOR2X27isHSJuk/kouIkzoumv2mtPeNaAkZra57CsDHeaLqjdmi4IqZ14ayUapGu95CWsP04mu4WXIx31jyT9JxCDwkLMzoF8B1xvZwvkrGPZ9Cd7d1ysAnO13mo6qz1AqdMWY7UckmyoB4gK4VFRsfG5efNQDlgHmgyRu53fYodEudnpfa6j6rD4lN7bP9k3+Jee6Ub3jxRE/3n+ZQ6A+qz0Hts32Lf4kfa5rfMi99WLLzXn+n+/J5pxIMPzj9eq5ur0P7U7qM7vtM32bB+8lM8+6MeJXBMo2mTzKDnN3PPiVy8Od1DuGabbJGPBUvmP0qkeFlxS5v1PMqGTc1oTXh/wCoPUZ1Xui2yvdwJVWKEao3O4/8rD7U4bWjwSOqnH6R8E1gsmc6hqzbqxNb3myzy1km17RwWE1A23KW42WTWClwTMzQ+Vp7Rc5QS27LQOKyukKrJ3ZfmtFholm0zk7fAJBNbUPNY3THb5hTH4hJYaJZrdNvPkq3P8FmDv53IY1chC57kjnql70pelRxa56rMiqLkuJdRwoVg/BRREyLNydqCihQolBRQpY/soRakVFChamYoojISBPrVTVFFClsasj1+J+Kii4hcxOVFFCjKfkooqzhCnKiiRxmqFWEFE0QJ2oDYookUVykWvyRUVexxc9Z3oqKIgJOyVTGookcRqc60FFxxU5L+Sii44QpFFFxx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1600" y="-1135063"/>
            <a:ext cx="382905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6155630" y="2268483"/>
            <a:ext cx="2449934" cy="783193"/>
          </a:xfrm>
          <a:prstGeom prst="flowChartAlternateProcess">
            <a:avLst/>
          </a:prstGeom>
          <a:gradFill rotWithShape="0">
            <a:gsLst>
              <a:gs pos="0">
                <a:srgbClr val="B2B2B2"/>
              </a:gs>
              <a:gs pos="50000">
                <a:srgbClr val="FFFFFF"/>
              </a:gs>
              <a:gs pos="100000">
                <a:srgbClr val="B2B2B2"/>
              </a:gs>
            </a:gsLst>
            <a:lin ang="5400000" scaled="1"/>
          </a:gradFill>
          <a:ln w="12700">
            <a:solidFill>
              <a:srgbClr val="3366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endParaRPr lang="en-US" sz="1200" b="0" dirty="0" smtClean="0">
              <a:latin typeface="+mn-lt"/>
            </a:endParaRPr>
          </a:p>
          <a:p>
            <a:pPr algn="ctr"/>
            <a:endParaRPr lang="en-US" sz="1400" b="0" dirty="0" smtClean="0">
              <a:latin typeface="+mn-lt"/>
            </a:endParaRPr>
          </a:p>
          <a:p>
            <a:pPr algn="ctr"/>
            <a:r>
              <a:rPr lang="en-US" sz="1400" b="0" dirty="0" smtClean="0">
                <a:latin typeface="+mn-lt"/>
              </a:rPr>
              <a:t>Paid quarterly by producers</a:t>
            </a:r>
          </a:p>
        </p:txBody>
      </p:sp>
      <p:pic>
        <p:nvPicPr>
          <p:cNvPr id="26" name="Picture 10" descr="logo sp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273371"/>
            <a:ext cx="648072" cy="50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949914605BF4895CB824586482D62" ma:contentTypeVersion="7" ma:contentTypeDescription="Een nieuw document maken." ma:contentTypeScope="" ma:versionID="6ec1c9e55ef7f9d1f8937f5830a9ee7f">
  <xsd:schema xmlns:xsd="http://www.w3.org/2001/XMLSchema" xmlns:p="http://schemas.microsoft.com/office/2006/metadata/properties" xmlns:ns2="bbfeeba3-f71f-480b-9aff-8349d8dc4dde" targetNamespace="http://schemas.microsoft.com/office/2006/metadata/properties" ma:root="true" ma:fieldsID="80db183ae37c9b2030073fa406ac9802" ns2:_="">
    <xsd:import namespace="bbfeeba3-f71f-480b-9aff-8349d8dc4dde"/>
    <xsd:element name="properties">
      <xsd:complexType>
        <xsd:sequence>
          <xsd:element name="documentManagement">
            <xsd:complexType>
              <xsd:all>
                <xsd:element ref="ns2:Folder_x0020_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bfeeba3-f71f-480b-9aff-8349d8dc4dde" elementFormDefault="qualified">
    <xsd:import namespace="http://schemas.microsoft.com/office/2006/documentManagement/types"/>
    <xsd:element name="Folder_x0020_status" ma:index="8" nillable="true" ma:displayName="Status dossier" ma:default="Final" ma:format="Dropdown" ma:internalName="Folder_x0020_status">
      <xsd:simpleType>
        <xsd:restriction base="dms:Choice">
          <xsd:enumeration value="Final"/>
          <xsd:enumeration value="Geplaat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older_x0020_status xmlns="bbfeeba3-f71f-480b-9aff-8349d8dc4dde">Final</Folder_x0020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AA7157-7C54-487B-8D27-C375C69FC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eeba3-f71f-480b-9aff-8349d8dc4dd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92566E5-0EE2-4D87-AD1D-5548069655B8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bbfeeba3-f71f-480b-9aff-8349d8dc4dd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7AB234-3A18-41C8-BD83-A21E1B5156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76177</TotalTime>
  <Words>1052</Words>
  <Application>Microsoft Office PowerPoint</Application>
  <PresentationFormat>Affichage à l'écran (4:3)</PresentationFormat>
  <Paragraphs>301</Paragraphs>
  <Slides>21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FUNDING OF THE WASTE WATER TREATMENT SECTOR  IN WALLONIA</vt:lpstr>
      <vt:lpstr>SPGE  IN THE CONTEXT OF THE WALLOON WATER SECTOR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C. DEBT AND RISK MANAGEMENT  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Dexia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Dominique Pireyn</dc:creator>
  <cp:lastModifiedBy>%USERNAME%</cp:lastModifiedBy>
  <cp:revision>3259</cp:revision>
  <dcterms:created xsi:type="dcterms:W3CDTF">2012-04-18T09:55:04Z</dcterms:created>
  <dcterms:modified xsi:type="dcterms:W3CDTF">2015-10-26T13:40:26Z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-767011282</vt:i4>
  </property>
  <property fmtid="{D5CDD505-2E9C-101B-9397-08002B2CF9AE}" pid="3" name="_NewReviewCycle">
    <vt:lpwstr/>
  </property>
  <property fmtid="{D5CDD505-2E9C-101B-9397-08002B2CF9AE}" pid="4" name="_EmailSubject">
    <vt:lpwstr>Seminaire DCM | SPGE</vt:lpwstr>
  </property>
  <property fmtid="{D5CDD505-2E9C-101B-9397-08002B2CF9AE}" pid="5" name="_AuthorEmail">
    <vt:lpwstr>Olivier.Goerens@belfius.be</vt:lpwstr>
  </property>
  <property fmtid="{D5CDD505-2E9C-101B-9397-08002B2CF9AE}" pid="6" name="_AuthorEmailDisplayName">
    <vt:lpwstr>Goerens Olivier (Belfius)</vt:lpwstr>
  </property>
  <property fmtid="{D5CDD505-2E9C-101B-9397-08002B2CF9AE}" pid="7" name="_PreviousAdHocReviewCycleID">
    <vt:i4>1675539191</vt:i4>
  </property>
</Properties>
</file>