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70" r:id="rId3"/>
    <p:sldId id="266" r:id="rId4"/>
    <p:sldId id="271" r:id="rId5"/>
    <p:sldId id="258" r:id="rId6"/>
    <p:sldId id="259" r:id="rId7"/>
    <p:sldId id="260" r:id="rId8"/>
    <p:sldId id="261" r:id="rId9"/>
    <p:sldId id="265" r:id="rId10"/>
    <p:sldId id="272" r:id="rId11"/>
    <p:sldId id="262" r:id="rId12"/>
    <p:sldId id="269" r:id="rId13"/>
    <p:sldId id="264" r:id="rId1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A4"/>
    <a:srgbClr val="906348"/>
    <a:srgbClr val="039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476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2DB09-D9AF-477B-94C4-96D5B95FD2F5}" type="datetimeFigureOut">
              <a:rPr lang="sv-SE" smtClean="0"/>
              <a:t>2016-05-16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FFBEB4-6178-4AC1-A175-DAD8D17841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3562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FBEB4-6178-4AC1-A175-DAD8D17841F7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0737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FBEB4-6178-4AC1-A175-DAD8D17841F7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7333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179388" y="0"/>
            <a:ext cx="144462" cy="6875463"/>
          </a:xfrm>
          <a:prstGeom prst="rect">
            <a:avLst/>
          </a:prstGeom>
          <a:solidFill>
            <a:srgbClr val="98BDF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323850" y="0"/>
            <a:ext cx="144463" cy="6875463"/>
          </a:xfrm>
          <a:prstGeom prst="rect">
            <a:avLst/>
          </a:prstGeom>
          <a:solidFill>
            <a:srgbClr val="D8E0F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468313" y="0"/>
            <a:ext cx="144462" cy="6875463"/>
          </a:xfrm>
          <a:prstGeom prst="rect">
            <a:avLst/>
          </a:prstGeom>
          <a:solidFill>
            <a:srgbClr val="1F68B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 dirty="0">
              <a:solidFill>
                <a:srgbClr val="000000"/>
              </a:solidFill>
            </a:endParaRPr>
          </a:p>
        </p:txBody>
      </p:sp>
      <p:pic>
        <p:nvPicPr>
          <p:cNvPr id="50183" name="Picture 7" descr="S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088" y="5445125"/>
            <a:ext cx="1187450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7" name="Rectangle 11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A2B71EF0-1F54-456F-8DFB-516EB4229E33}" type="datetime1">
              <a:rPr lang="sv-SE" smtClean="0"/>
              <a:pPr/>
              <a:t>2016-05-16</a:t>
            </a:fld>
            <a:endParaRPr lang="sv-SE" dirty="0"/>
          </a:p>
        </p:txBody>
      </p:sp>
      <p:sp>
        <p:nvSpPr>
          <p:cNvPr id="50188" name="Rectangle 1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50189" name="Rectangle 1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812088" y="6224588"/>
            <a:ext cx="898525" cy="476250"/>
          </a:xfrm>
        </p:spPr>
        <p:txBody>
          <a:bodyPr/>
          <a:lstStyle>
            <a:lvl1pPr>
              <a:defRPr/>
            </a:lvl1pPr>
          </a:lstStyle>
          <a:p>
            <a:fld id="{C10022C5-E182-4823-A52F-246EEBFA7B42}" type="slidenum">
              <a:rPr lang="sv-SE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2406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43326D-F228-4FA5-8219-759583066C7C}" type="datetime1">
              <a:rPr lang="sv-SE" smtClean="0"/>
              <a:pPr/>
              <a:t>2016-05-16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C2591-7729-49B7-9009-1A08BF27E559}" type="slidenum">
              <a:rPr lang="sv-SE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6280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723063" y="274638"/>
            <a:ext cx="1963737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27088" y="274638"/>
            <a:ext cx="5743575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EDCEDE-150C-4382-97DF-65855F7AA89E}" type="datetime1">
              <a:rPr lang="sv-SE" smtClean="0"/>
              <a:pPr/>
              <a:t>2016-05-16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144ED-6A27-4F5D-8EC8-AF52084FB878}" type="slidenum">
              <a:rPr lang="sv-SE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99959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Rubrik, innehåll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7859712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27088" y="1628775"/>
            <a:ext cx="3852862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4832350" y="1628775"/>
            <a:ext cx="3854450" cy="21859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4832350" y="3967163"/>
            <a:ext cx="3854450" cy="21875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8DB07-3F13-4FA3-9278-66584C268FB6}" type="datetime1">
              <a:rPr lang="sv-SE" smtClean="0"/>
              <a:pPr>
                <a:defRPr/>
              </a:pPr>
              <a:t>2016-05-16</a:t>
            </a:fld>
            <a:endParaRPr lang="sv-SE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EC173-9979-4423-8379-4C353EBFECA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393326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31B9B3-7127-41ED-A388-D8C2502AACB5}" type="datetime1">
              <a:rPr lang="sv-SE" smtClean="0"/>
              <a:pPr/>
              <a:t>2016-05-16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812360" y="6224400"/>
            <a:ext cx="898525" cy="476250"/>
          </a:xfrm>
        </p:spPr>
        <p:txBody>
          <a:bodyPr/>
          <a:lstStyle>
            <a:lvl1pPr>
              <a:defRPr/>
            </a:lvl1pPr>
          </a:lstStyle>
          <a:p>
            <a:fld id="{5847FA02-50BE-4FA6-8E2D-97C8B0804C81}" type="slidenum">
              <a:rPr lang="sv-SE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6588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54D94C-FE2C-4D02-A050-F16E0122AC19}" type="datetime1">
              <a:rPr lang="sv-SE" smtClean="0"/>
              <a:pPr/>
              <a:t>2016-05-16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1656F-093A-4299-9E59-5D7E41F2E7F6}" type="slidenum">
              <a:rPr lang="sv-SE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04916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27088" y="1600200"/>
            <a:ext cx="38528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832350" y="1600200"/>
            <a:ext cx="38544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0D3D3A-391E-4AEB-A4AC-4DDBAD3A7498}" type="datetime1">
              <a:rPr lang="sv-SE" smtClean="0"/>
              <a:pPr/>
              <a:t>2016-05-16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00D8A-1C93-4E46-AD8E-63B75EDFCAC5}" type="slidenum">
              <a:rPr lang="sv-SE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64664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03CC94-D32A-42D0-9F02-0883A2E61F06}" type="datetime1">
              <a:rPr lang="sv-SE" smtClean="0"/>
              <a:pPr/>
              <a:t>2016-05-16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F28D5-FF42-4CEC-99BF-9BCF7B7C055B}" type="slidenum">
              <a:rPr lang="sv-SE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844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5185D1-2984-4EC9-92E2-89C9D5FEB076}" type="datetime1">
              <a:rPr lang="sv-SE" smtClean="0"/>
              <a:pPr/>
              <a:t>2016-05-16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4B434-CD60-427D-B3D5-482EB2A090BA}" type="slidenum">
              <a:rPr lang="sv-SE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00913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DDB04F-CDE4-4AAB-A0DD-66B67D986DA0}" type="datetime1">
              <a:rPr lang="sv-SE" smtClean="0"/>
              <a:pPr/>
              <a:t>2016-05-16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7812360" y="6224400"/>
            <a:ext cx="898525" cy="476250"/>
          </a:xfrm>
        </p:spPr>
        <p:txBody>
          <a:bodyPr/>
          <a:lstStyle>
            <a:lvl1pPr>
              <a:defRPr/>
            </a:lvl1pPr>
          </a:lstStyle>
          <a:p>
            <a:fld id="{D3DACB7B-694D-46CF-9E03-8CF91D13D336}" type="slidenum">
              <a:rPr lang="sv-SE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08393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FB8A52-AD30-4BDE-A879-0BBE02E5382D}" type="datetime1">
              <a:rPr lang="sv-SE" smtClean="0"/>
              <a:pPr/>
              <a:t>2016-05-16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3242B-4746-4363-96E4-233F9CCC1BBF}" type="slidenum">
              <a:rPr lang="sv-SE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7955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CB8557-3433-47FD-9978-7F8C86B3437A}" type="datetime1">
              <a:rPr lang="sv-SE" smtClean="0"/>
              <a:pPr/>
              <a:t>2016-05-16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57C3CC-CFB5-4EAE-8CB1-D0A4FFB5653C}" type="slidenum">
              <a:rPr lang="sv-SE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9831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74638"/>
            <a:ext cx="7859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600200"/>
            <a:ext cx="78597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179388" y="0"/>
            <a:ext cx="144462" cy="6875463"/>
          </a:xfrm>
          <a:prstGeom prst="rect">
            <a:avLst/>
          </a:prstGeom>
          <a:solidFill>
            <a:srgbClr val="98BDF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323850" y="0"/>
            <a:ext cx="144463" cy="6875463"/>
          </a:xfrm>
          <a:prstGeom prst="rect">
            <a:avLst/>
          </a:prstGeom>
          <a:solidFill>
            <a:srgbClr val="D8E0F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468313" y="0"/>
            <a:ext cx="144462" cy="6875463"/>
          </a:xfrm>
          <a:prstGeom prst="rect">
            <a:avLst/>
          </a:prstGeom>
          <a:solidFill>
            <a:srgbClr val="1F68B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 dirty="0">
              <a:solidFill>
                <a:srgbClr val="000000"/>
              </a:solidFill>
            </a:endParaRPr>
          </a:p>
        </p:txBody>
      </p:sp>
      <p:pic>
        <p:nvPicPr>
          <p:cNvPr id="1035" name="Picture 11" descr="Sv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812088" y="5445125"/>
            <a:ext cx="1187450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6613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1F68B9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58E35AC-76DC-4482-85B0-2C43506B5F7A}" type="datetime1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2016-05-16</a:t>
            </a:fld>
            <a:endParaRPr lang="sv-SE" dirty="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F68B9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 dirty="0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224588"/>
            <a:ext cx="8985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1F68B9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87D533C-699C-4FD9-9B15-F39D4D292F3E}" type="slidenum">
              <a:rPr lang="sv-SE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4087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F68B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F68B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F68B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F68B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F68B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F68B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F68B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F68B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F68B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150000"/>
        <a:buBlip>
          <a:blip r:embed="rId15"/>
        </a:buBlip>
        <a:defRPr sz="2800">
          <a:solidFill>
            <a:srgbClr val="1F68B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1F68B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1F68B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1F68B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F68B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F68B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F68B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F68B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F68B9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Specific pollutants and priority substances in Swedish wastewater – legislation, measures and </a:t>
            </a:r>
            <a:r>
              <a:rPr lang="en-US" dirty="0" smtClean="0">
                <a:effectLst/>
              </a:rPr>
              <a:t>costs</a:t>
            </a:r>
            <a:endParaRPr lang="sv-SE" dirty="0"/>
          </a:p>
        </p:txBody>
      </p:sp>
      <p:sp>
        <p:nvSpPr>
          <p:cNvPr id="7" name="Underrubrik 6"/>
          <p:cNvSpPr>
            <a:spLocks noGrp="1"/>
          </p:cNvSpPr>
          <p:nvPr>
            <p:ph type="subTitle" idx="1"/>
          </p:nvPr>
        </p:nvSpPr>
        <p:spPr>
          <a:xfrm>
            <a:off x="1331640" y="4797152"/>
            <a:ext cx="6400800" cy="1296144"/>
          </a:xfrm>
        </p:spPr>
        <p:txBody>
          <a:bodyPr/>
          <a:lstStyle/>
          <a:p>
            <a:r>
              <a:rPr lang="sv-SE" sz="2800" dirty="0" smtClean="0"/>
              <a:t>Baltic Conference 2016-05-19</a:t>
            </a:r>
          </a:p>
          <a:p>
            <a:r>
              <a:rPr lang="sv-SE" sz="2800" dirty="0" smtClean="0"/>
              <a:t>Peter Sörngård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395959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/>
              <a:t>Technics</a:t>
            </a:r>
            <a:r>
              <a:rPr lang="sv-SE" dirty="0" smtClean="0"/>
              <a:t>, </a:t>
            </a:r>
            <a:r>
              <a:rPr lang="sv-SE" dirty="0" err="1" smtClean="0"/>
              <a:t>strategies</a:t>
            </a:r>
            <a:r>
              <a:rPr lang="sv-SE" dirty="0" smtClean="0"/>
              <a:t> and estimated </a:t>
            </a:r>
            <a:r>
              <a:rPr lang="sv-SE" dirty="0" err="1" smtClean="0"/>
              <a:t>costs</a:t>
            </a: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069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dirty="0" err="1" smtClean="0"/>
              <a:t>Technics</a:t>
            </a:r>
            <a:r>
              <a:rPr lang="sv-SE" dirty="0" smtClean="0"/>
              <a:t> </a:t>
            </a:r>
            <a:r>
              <a:rPr lang="sv-SE" dirty="0" err="1" smtClean="0"/>
              <a:t>tested</a:t>
            </a:r>
            <a:r>
              <a:rPr lang="sv-SE" dirty="0" smtClean="0"/>
              <a:t> – </a:t>
            </a:r>
            <a:r>
              <a:rPr lang="sv-SE" dirty="0" err="1" smtClean="0"/>
              <a:t>medical</a:t>
            </a:r>
            <a:r>
              <a:rPr lang="sv-SE" dirty="0" smtClean="0"/>
              <a:t> </a:t>
            </a:r>
            <a:r>
              <a:rPr lang="sv-SE" dirty="0" err="1" smtClean="0"/>
              <a:t>residues</a:t>
            </a:r>
            <a:r>
              <a:rPr lang="sv-SE" dirty="0" smtClean="0"/>
              <a:t> and </a:t>
            </a:r>
            <a:r>
              <a:rPr lang="sv-SE" dirty="0" err="1" smtClean="0"/>
              <a:t>other</a:t>
            </a:r>
            <a:r>
              <a:rPr lang="sv-SE" dirty="0" smtClean="0"/>
              <a:t> </a:t>
            </a:r>
            <a:r>
              <a:rPr lang="sv-SE" dirty="0" err="1" smtClean="0"/>
              <a:t>organic</a:t>
            </a:r>
            <a:r>
              <a:rPr lang="sv-SE" dirty="0" smtClean="0"/>
              <a:t> </a:t>
            </a:r>
            <a:r>
              <a:rPr lang="sv-SE" dirty="0" err="1" smtClean="0"/>
              <a:t>substances</a:t>
            </a:r>
            <a:r>
              <a:rPr lang="sv-SE" dirty="0" smtClean="0"/>
              <a:t> </a:t>
            </a:r>
            <a:endParaRPr lang="sv-SE" dirty="0"/>
          </a:p>
        </p:txBody>
      </p:sp>
      <p:grpSp>
        <p:nvGrpSpPr>
          <p:cNvPr id="3" name="Grupp 2"/>
          <p:cNvGrpSpPr/>
          <p:nvPr/>
        </p:nvGrpSpPr>
        <p:grpSpPr>
          <a:xfrm>
            <a:off x="1439652" y="1481418"/>
            <a:ext cx="6638466" cy="4315618"/>
            <a:chOff x="1919536" y="1196752"/>
            <a:chExt cx="8655680" cy="4315618"/>
          </a:xfrm>
        </p:grpSpPr>
        <p:sp>
          <p:nvSpPr>
            <p:cNvPr id="4" name="Rektangel med rundade hörn 3"/>
            <p:cNvSpPr/>
            <p:nvPr/>
          </p:nvSpPr>
          <p:spPr>
            <a:xfrm>
              <a:off x="1919536" y="1268760"/>
              <a:ext cx="2808312" cy="424361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sv-SE" sz="2400" b="1" u="sng" dirty="0" err="1" smtClean="0"/>
                <a:t>Mechanical</a:t>
              </a:r>
              <a:endParaRPr lang="sv-SE" sz="2400" b="1" u="sng" dirty="0"/>
            </a:p>
            <a:p>
              <a:pPr algn="ctr"/>
              <a:endParaRPr lang="sv-SE" sz="2000" dirty="0"/>
            </a:p>
            <a:p>
              <a:pPr algn="ctr"/>
              <a:r>
                <a:rPr lang="sv-SE" sz="2000" dirty="0" smtClean="0"/>
                <a:t>-Sandfilter</a:t>
              </a:r>
              <a:endParaRPr lang="sv-SE" sz="2000" dirty="0"/>
            </a:p>
            <a:p>
              <a:pPr algn="ctr"/>
              <a:r>
                <a:rPr lang="sv-SE" sz="2000" dirty="0" smtClean="0"/>
                <a:t>-</a:t>
              </a:r>
              <a:r>
                <a:rPr lang="sv-SE" sz="2000" dirty="0" err="1" smtClean="0"/>
                <a:t>Membrane</a:t>
              </a:r>
              <a:endParaRPr lang="sv-SE" sz="2000" dirty="0"/>
            </a:p>
            <a:p>
              <a:pPr algn="ctr"/>
              <a:r>
                <a:rPr lang="sv-SE" sz="2000" dirty="0" smtClean="0"/>
                <a:t>-</a:t>
              </a:r>
              <a:r>
                <a:rPr lang="sv-SE" sz="2000" dirty="0" err="1" smtClean="0">
                  <a:solidFill>
                    <a:schemeClr val="tx1"/>
                  </a:solidFill>
                </a:rPr>
                <a:t>Activated</a:t>
              </a:r>
              <a:r>
                <a:rPr lang="sv-SE" sz="2000" dirty="0" smtClean="0">
                  <a:solidFill>
                    <a:schemeClr val="tx1"/>
                  </a:solidFill>
                </a:rPr>
                <a:t> </a:t>
              </a:r>
              <a:r>
                <a:rPr lang="sv-SE" sz="2000" dirty="0" err="1" smtClean="0">
                  <a:solidFill>
                    <a:schemeClr val="tx1"/>
                  </a:solidFill>
                </a:rPr>
                <a:t>carbone</a:t>
              </a:r>
              <a:endParaRPr lang="sv-SE" sz="2000" dirty="0">
                <a:solidFill>
                  <a:schemeClr val="tx1"/>
                </a:solidFill>
              </a:endParaRPr>
            </a:p>
            <a:p>
              <a:pPr algn="ctr"/>
              <a:r>
                <a:rPr lang="sv-SE" sz="2000" dirty="0" smtClean="0"/>
                <a:t>-Filtration</a:t>
              </a:r>
              <a:endParaRPr lang="sv-SE" sz="2000" dirty="0"/>
            </a:p>
            <a:p>
              <a:pPr algn="ctr"/>
              <a:r>
                <a:rPr lang="sv-SE" sz="2000" dirty="0" smtClean="0"/>
                <a:t>-</a:t>
              </a:r>
              <a:r>
                <a:rPr lang="sv-SE" sz="2000" dirty="0" err="1" smtClean="0"/>
                <a:t>Nanofiltration</a:t>
              </a:r>
              <a:endParaRPr lang="sv-SE" sz="2000" dirty="0"/>
            </a:p>
            <a:p>
              <a:pPr algn="ctr"/>
              <a:r>
                <a:rPr lang="sv-SE" sz="2000" dirty="0" smtClean="0"/>
                <a:t>-</a:t>
              </a:r>
              <a:r>
                <a:rPr lang="sv-SE" sz="2000" dirty="0" err="1" smtClean="0"/>
                <a:t>Reverse</a:t>
              </a:r>
              <a:r>
                <a:rPr lang="sv-SE" sz="2000" dirty="0" smtClean="0"/>
                <a:t> </a:t>
              </a:r>
              <a:r>
                <a:rPr lang="sv-SE" sz="2000" dirty="0" err="1" smtClean="0"/>
                <a:t>osmosis</a:t>
              </a:r>
              <a:endParaRPr lang="sv-SE" sz="2000" dirty="0"/>
            </a:p>
            <a:p>
              <a:pPr algn="ctr"/>
              <a:endParaRPr lang="sv-SE" sz="2400" dirty="0"/>
            </a:p>
          </p:txBody>
        </p:sp>
        <p:sp>
          <p:nvSpPr>
            <p:cNvPr id="5" name="Rektangel med rundade hörn 4"/>
            <p:cNvSpPr/>
            <p:nvPr/>
          </p:nvSpPr>
          <p:spPr>
            <a:xfrm>
              <a:off x="4871864" y="1196752"/>
              <a:ext cx="3009617" cy="4315618"/>
            </a:xfrm>
            <a:prstGeom prst="roundRect">
              <a:avLst/>
            </a:prstGeom>
            <a:solidFill>
              <a:schemeClr val="accent1">
                <a:lumMod val="9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sv-SE" sz="2400" b="1" u="sng" dirty="0" err="1" smtClean="0"/>
                <a:t>Chemical</a:t>
              </a:r>
              <a:endParaRPr lang="sv-SE" sz="2400" b="1" u="sng" dirty="0"/>
            </a:p>
            <a:p>
              <a:pPr algn="ctr"/>
              <a:endParaRPr lang="sv-SE" dirty="0"/>
            </a:p>
            <a:p>
              <a:pPr algn="ctr"/>
              <a:r>
                <a:rPr lang="sv-SE" sz="2000" dirty="0" smtClean="0"/>
                <a:t>-</a:t>
              </a:r>
              <a:r>
                <a:rPr lang="sv-SE" sz="2000" dirty="0" err="1" smtClean="0">
                  <a:solidFill>
                    <a:schemeClr val="tx1"/>
                  </a:solidFill>
                </a:rPr>
                <a:t>Ozone</a:t>
              </a:r>
              <a:endParaRPr lang="sv-SE" sz="2000" dirty="0">
                <a:solidFill>
                  <a:schemeClr val="tx1"/>
                </a:solidFill>
              </a:endParaRPr>
            </a:p>
            <a:p>
              <a:pPr algn="ctr"/>
              <a:r>
                <a:rPr lang="sv-SE" sz="2000" dirty="0" smtClean="0"/>
                <a:t>-</a:t>
              </a:r>
              <a:r>
                <a:rPr lang="sv-SE" sz="2000" dirty="0" err="1" smtClean="0"/>
                <a:t>Ozone</a:t>
              </a:r>
              <a:r>
                <a:rPr lang="sv-SE" sz="2000" dirty="0" smtClean="0"/>
                <a:t> </a:t>
              </a:r>
              <a:r>
                <a:rPr lang="sv-SE" sz="2000" dirty="0"/>
                <a:t>+ </a:t>
              </a:r>
              <a:r>
                <a:rPr lang="sv-SE" sz="2000" dirty="0" smtClean="0"/>
                <a:t>hydrogenperoxid</a:t>
              </a:r>
              <a:endParaRPr lang="sv-SE" sz="2000" dirty="0"/>
            </a:p>
            <a:p>
              <a:pPr algn="ctr"/>
              <a:r>
                <a:rPr lang="sv-SE" sz="2000" dirty="0" smtClean="0"/>
                <a:t>-UV </a:t>
              </a:r>
              <a:r>
                <a:rPr lang="sv-SE" sz="2000" dirty="0"/>
                <a:t>+ </a:t>
              </a:r>
              <a:r>
                <a:rPr lang="sv-SE" sz="2000" dirty="0" smtClean="0"/>
                <a:t>hydrogenperoxid</a:t>
              </a:r>
            </a:p>
            <a:p>
              <a:pPr algn="ctr"/>
              <a:r>
                <a:rPr lang="sv-SE" sz="2000" dirty="0" smtClean="0"/>
                <a:t>-</a:t>
              </a:r>
              <a:r>
                <a:rPr lang="sv-SE" sz="2000" dirty="0" err="1" smtClean="0"/>
                <a:t>Clorine</a:t>
              </a:r>
              <a:endParaRPr lang="sv-SE" sz="2000" dirty="0"/>
            </a:p>
            <a:p>
              <a:pPr algn="ctr"/>
              <a:r>
                <a:rPr lang="sv-SE" sz="2000" dirty="0" smtClean="0"/>
                <a:t>-</a:t>
              </a:r>
              <a:r>
                <a:rPr lang="sv-SE" sz="2000" dirty="0" err="1" smtClean="0"/>
                <a:t>Clorinedioxid</a:t>
              </a:r>
              <a:endParaRPr lang="sv-SE" sz="2000" dirty="0"/>
            </a:p>
            <a:p>
              <a:pPr algn="ctr"/>
              <a:r>
                <a:rPr lang="sv-SE" sz="2000" dirty="0" smtClean="0"/>
                <a:t>-</a:t>
              </a:r>
              <a:r>
                <a:rPr lang="sv-SE" sz="2000" dirty="0" err="1" smtClean="0"/>
                <a:t>Fenton</a:t>
              </a:r>
              <a:endParaRPr lang="sv-SE" sz="2000" dirty="0"/>
            </a:p>
            <a:p>
              <a:pPr algn="ctr"/>
              <a:endParaRPr lang="sv-SE" sz="2400" dirty="0"/>
            </a:p>
          </p:txBody>
        </p:sp>
        <p:sp>
          <p:nvSpPr>
            <p:cNvPr id="6" name="Rektangel med rundade hörn 5"/>
            <p:cNvSpPr/>
            <p:nvPr/>
          </p:nvSpPr>
          <p:spPr>
            <a:xfrm>
              <a:off x="8040216" y="1196752"/>
              <a:ext cx="2535000" cy="4315618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sv-SE" sz="2400" b="1" u="sng" dirty="0" err="1" smtClean="0"/>
                <a:t>Biological</a:t>
              </a:r>
              <a:endParaRPr lang="sv-SE" sz="2400" b="1" u="sng" dirty="0" smtClean="0"/>
            </a:p>
            <a:p>
              <a:pPr algn="ctr"/>
              <a:endParaRPr lang="sv-SE" dirty="0" smtClean="0"/>
            </a:p>
            <a:p>
              <a:pPr algn="ctr"/>
              <a:r>
                <a:rPr lang="sv-SE" sz="2000" dirty="0" smtClean="0"/>
                <a:t>-Active </a:t>
              </a:r>
              <a:r>
                <a:rPr lang="sv-SE" sz="2000" dirty="0" err="1" smtClean="0"/>
                <a:t>sludge</a:t>
              </a:r>
              <a:endParaRPr lang="sv-SE" sz="2000" dirty="0"/>
            </a:p>
            <a:p>
              <a:pPr algn="ctr"/>
              <a:r>
                <a:rPr lang="sv-SE" sz="2000" dirty="0" smtClean="0"/>
                <a:t>-</a:t>
              </a:r>
              <a:r>
                <a:rPr lang="sv-SE" sz="2000" dirty="0" smtClean="0">
                  <a:solidFill>
                    <a:schemeClr val="tx1"/>
                  </a:solidFill>
                </a:rPr>
                <a:t>MBBR</a:t>
              </a:r>
              <a:endParaRPr lang="sv-SE" sz="2000" dirty="0">
                <a:solidFill>
                  <a:schemeClr val="tx1"/>
                </a:solidFill>
              </a:endParaRPr>
            </a:p>
            <a:p>
              <a:pPr algn="ctr"/>
              <a:r>
                <a:rPr lang="sv-SE" sz="2000" dirty="0" smtClean="0"/>
                <a:t>-Biofilm</a:t>
              </a:r>
              <a:endParaRPr lang="sv-SE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5403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dirty="0" err="1" smtClean="0"/>
              <a:t>Parallel</a:t>
            </a:r>
            <a:r>
              <a:rPr lang="sv-SE" dirty="0" smtClean="0"/>
              <a:t> </a:t>
            </a:r>
            <a:r>
              <a:rPr lang="sv-SE" dirty="0" err="1" smtClean="0"/>
              <a:t>strategies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important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upstream</a:t>
            </a:r>
            <a:r>
              <a:rPr lang="sv-SE" dirty="0" smtClean="0"/>
              <a:t> </a:t>
            </a:r>
            <a:r>
              <a:rPr lang="sv-SE" dirty="0" err="1" smtClean="0"/>
              <a:t>measures</a:t>
            </a:r>
            <a:r>
              <a:rPr lang="sv-SE" dirty="0" smtClean="0"/>
              <a:t> (</a:t>
            </a:r>
            <a:r>
              <a:rPr lang="sv-SE" dirty="0" err="1" smtClean="0"/>
              <a:t>cheapest</a:t>
            </a:r>
            <a:r>
              <a:rPr lang="sv-SE" dirty="0" smtClean="0"/>
              <a:t>)</a:t>
            </a:r>
          </a:p>
          <a:p>
            <a:pPr lvl="1"/>
            <a:r>
              <a:rPr lang="sv-SE" dirty="0" err="1" smtClean="0"/>
              <a:t>reduce</a:t>
            </a:r>
            <a:r>
              <a:rPr lang="sv-SE" dirty="0" smtClean="0"/>
              <a:t> </a:t>
            </a:r>
            <a:r>
              <a:rPr lang="sv-SE" dirty="0" err="1" smtClean="0"/>
              <a:t>pharmacutical</a:t>
            </a:r>
            <a:r>
              <a:rPr lang="sv-SE" dirty="0" smtClean="0"/>
              <a:t> </a:t>
            </a:r>
            <a:r>
              <a:rPr lang="sv-SE" dirty="0" err="1" smtClean="0"/>
              <a:t>waste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sewage</a:t>
            </a:r>
            <a:endParaRPr lang="sv-SE" dirty="0" smtClean="0"/>
          </a:p>
          <a:p>
            <a:pPr lvl="1"/>
            <a:r>
              <a:rPr lang="sv-SE" dirty="0" err="1" smtClean="0"/>
              <a:t>reduce</a:t>
            </a:r>
            <a:r>
              <a:rPr lang="sv-SE" dirty="0" smtClean="0"/>
              <a:t> </a:t>
            </a:r>
            <a:r>
              <a:rPr lang="sv-SE" dirty="0" err="1" smtClean="0"/>
              <a:t>use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pharmacuticals</a:t>
            </a:r>
            <a:r>
              <a:rPr lang="sv-SE" dirty="0" smtClean="0"/>
              <a:t> (positive </a:t>
            </a:r>
            <a:r>
              <a:rPr lang="sv-SE" dirty="0" err="1" smtClean="0"/>
              <a:t>also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counteract</a:t>
            </a:r>
            <a:r>
              <a:rPr lang="sv-SE" dirty="0" smtClean="0"/>
              <a:t> </a:t>
            </a:r>
            <a:r>
              <a:rPr lang="sv-SE" dirty="0" err="1" smtClean="0"/>
              <a:t>bacterial</a:t>
            </a:r>
            <a:r>
              <a:rPr lang="sv-SE" dirty="0" smtClean="0"/>
              <a:t> </a:t>
            </a:r>
            <a:r>
              <a:rPr lang="sv-SE" dirty="0" err="1" smtClean="0"/>
              <a:t>resistence</a:t>
            </a:r>
            <a:r>
              <a:rPr lang="sv-SE" dirty="0" smtClean="0"/>
              <a:t>)</a:t>
            </a:r>
            <a:endParaRPr lang="sv-SE" dirty="0"/>
          </a:p>
          <a:p>
            <a:pPr lvl="1"/>
            <a:r>
              <a:rPr lang="sv-SE" dirty="0"/>
              <a:t>mandatory </a:t>
            </a:r>
            <a:r>
              <a:rPr lang="sv-SE" dirty="0" err="1"/>
              <a:t>presciptions</a:t>
            </a:r>
            <a:r>
              <a:rPr lang="sv-SE" dirty="0"/>
              <a:t> on </a:t>
            </a:r>
            <a:r>
              <a:rPr lang="sv-SE" dirty="0" err="1"/>
              <a:t>critical</a:t>
            </a:r>
            <a:r>
              <a:rPr lang="sv-SE" dirty="0"/>
              <a:t> </a:t>
            </a:r>
            <a:r>
              <a:rPr lang="sv-SE" dirty="0" err="1"/>
              <a:t>pharmacuticals</a:t>
            </a:r>
            <a:endParaRPr lang="sv-SE" dirty="0"/>
          </a:p>
          <a:p>
            <a:pPr lvl="1"/>
            <a:r>
              <a:rPr lang="sv-SE" dirty="0" smtClean="0"/>
              <a:t>longterm – </a:t>
            </a:r>
            <a:r>
              <a:rPr lang="sv-SE" dirty="0" err="1" smtClean="0"/>
              <a:t>develop</a:t>
            </a:r>
            <a:r>
              <a:rPr lang="sv-SE" dirty="0" smtClean="0"/>
              <a:t> ”green” </a:t>
            </a:r>
            <a:r>
              <a:rPr lang="sv-SE" dirty="0" err="1" smtClean="0"/>
              <a:t>pharmacuticals</a:t>
            </a:r>
            <a:endParaRPr lang="sv-SE" dirty="0" smtClean="0"/>
          </a:p>
          <a:p>
            <a:endParaRPr lang="sv-SE" dirty="0" smtClean="0"/>
          </a:p>
          <a:p>
            <a:r>
              <a:rPr lang="sv-SE" dirty="0" err="1" smtClean="0"/>
              <a:t>downstream</a:t>
            </a:r>
            <a:r>
              <a:rPr lang="sv-SE" dirty="0" smtClean="0"/>
              <a:t> </a:t>
            </a:r>
            <a:r>
              <a:rPr lang="sv-SE" dirty="0" err="1" smtClean="0"/>
              <a:t>measures</a:t>
            </a:r>
            <a:r>
              <a:rPr lang="sv-SE" dirty="0" smtClean="0"/>
              <a:t> in </a:t>
            </a:r>
            <a:r>
              <a:rPr lang="sv-SE" dirty="0" err="1" smtClean="0"/>
              <a:t>WWTPs</a:t>
            </a:r>
            <a:endParaRPr lang="sv-SE" dirty="0" smtClean="0"/>
          </a:p>
          <a:p>
            <a:pPr lvl="1"/>
            <a:r>
              <a:rPr lang="sv-SE" dirty="0" smtClean="0"/>
              <a:t>a </a:t>
            </a:r>
            <a:r>
              <a:rPr lang="sv-SE" dirty="0" err="1" smtClean="0"/>
              <a:t>necessary</a:t>
            </a:r>
            <a:r>
              <a:rPr lang="sv-SE" dirty="0" smtClean="0"/>
              <a:t> </a:t>
            </a:r>
            <a:r>
              <a:rPr lang="sv-SE" dirty="0" err="1" smtClean="0"/>
              <a:t>complement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4966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dirty="0" err="1" smtClean="0"/>
              <a:t>Preliminary</a:t>
            </a:r>
            <a:r>
              <a:rPr lang="sv-SE" dirty="0" smtClean="0"/>
              <a:t> estimated </a:t>
            </a:r>
            <a:r>
              <a:rPr lang="sv-SE" dirty="0" err="1" smtClean="0"/>
              <a:t>costs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7088" y="1600200"/>
            <a:ext cx="8209408" cy="4525963"/>
          </a:xfrm>
        </p:spPr>
        <p:txBody>
          <a:bodyPr/>
          <a:lstStyle/>
          <a:p>
            <a:r>
              <a:rPr lang="sv-SE" dirty="0" err="1"/>
              <a:t>o</a:t>
            </a:r>
            <a:r>
              <a:rPr lang="sv-SE" dirty="0" err="1" smtClean="0"/>
              <a:t>zone</a:t>
            </a:r>
            <a:r>
              <a:rPr lang="sv-SE" dirty="0" smtClean="0"/>
              <a:t>		approx. 0,05 Euro/m3</a:t>
            </a:r>
          </a:p>
          <a:p>
            <a:pPr lvl="1"/>
            <a:r>
              <a:rPr lang="sv-SE" dirty="0" err="1" smtClean="0"/>
              <a:t>effective</a:t>
            </a:r>
            <a:r>
              <a:rPr lang="sv-SE" dirty="0" smtClean="0"/>
              <a:t> on </a:t>
            </a:r>
            <a:r>
              <a:rPr lang="sv-SE" dirty="0" err="1" smtClean="0"/>
              <a:t>diclofenac</a:t>
            </a:r>
            <a:endParaRPr lang="sv-SE" b="1" dirty="0" smtClean="0"/>
          </a:p>
          <a:p>
            <a:pPr lvl="1"/>
            <a:r>
              <a:rPr lang="sv-SE" dirty="0" err="1" smtClean="0"/>
              <a:t>reduces</a:t>
            </a:r>
            <a:r>
              <a:rPr lang="sv-SE" dirty="0" smtClean="0"/>
              <a:t> mikroorganisms</a:t>
            </a:r>
          </a:p>
          <a:p>
            <a:pPr lvl="1"/>
            <a:r>
              <a:rPr lang="sv-SE" dirty="0" err="1" smtClean="0"/>
              <a:t>reduction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particles</a:t>
            </a:r>
            <a:r>
              <a:rPr lang="sv-SE" dirty="0" smtClean="0"/>
              <a:t> (</a:t>
            </a:r>
            <a:r>
              <a:rPr lang="sv-SE" dirty="0" err="1" smtClean="0"/>
              <a:t>phosphorus</a:t>
            </a:r>
            <a:r>
              <a:rPr lang="sv-SE" dirty="0" smtClean="0"/>
              <a:t>) is </a:t>
            </a:r>
            <a:r>
              <a:rPr lang="sv-SE" dirty="0" err="1" smtClean="0"/>
              <a:t>needed</a:t>
            </a:r>
            <a:endParaRPr lang="sv-SE" dirty="0" smtClean="0"/>
          </a:p>
          <a:p>
            <a:r>
              <a:rPr lang="sv-SE" dirty="0" err="1" smtClean="0"/>
              <a:t>activated</a:t>
            </a:r>
            <a:r>
              <a:rPr lang="sv-SE" dirty="0" smtClean="0"/>
              <a:t> 	approx. 0,11-0,16 </a:t>
            </a:r>
            <a:r>
              <a:rPr lang="sv-SE" dirty="0"/>
              <a:t>Euro/m3</a:t>
            </a:r>
          </a:p>
          <a:p>
            <a:pPr marL="0" indent="0">
              <a:buNone/>
            </a:pPr>
            <a:r>
              <a:rPr lang="sv-SE" dirty="0" smtClean="0"/>
              <a:t>   </a:t>
            </a:r>
            <a:r>
              <a:rPr lang="sv-SE" dirty="0" err="1" smtClean="0"/>
              <a:t>carbon</a:t>
            </a:r>
            <a:endParaRPr lang="sv-SE" dirty="0" smtClean="0"/>
          </a:p>
          <a:p>
            <a:r>
              <a:rPr lang="sv-SE" dirty="0" smtClean="0"/>
              <a:t>(</a:t>
            </a:r>
            <a:r>
              <a:rPr lang="sv-SE" dirty="0" err="1" smtClean="0"/>
              <a:t>membrane</a:t>
            </a:r>
            <a:r>
              <a:rPr lang="sv-SE" dirty="0" smtClean="0"/>
              <a:t>	approx. 0,54 Euro/m3)</a:t>
            </a:r>
          </a:p>
          <a:p>
            <a:pPr marL="0" indent="0">
              <a:buNone/>
            </a:pPr>
            <a:r>
              <a:rPr lang="sv-SE" dirty="0" smtClean="0"/>
              <a:t>   </a:t>
            </a:r>
          </a:p>
          <a:p>
            <a:pPr marL="0" indent="0">
              <a:buNone/>
            </a:pPr>
            <a:r>
              <a:rPr lang="sv-SE" dirty="0" smtClean="0"/>
              <a:t>80% </a:t>
            </a:r>
            <a:r>
              <a:rPr lang="sv-SE" dirty="0" err="1" smtClean="0"/>
              <a:t>reduction</a:t>
            </a:r>
            <a:r>
              <a:rPr lang="sv-SE" dirty="0" smtClean="0"/>
              <a:t> </a:t>
            </a:r>
            <a:r>
              <a:rPr lang="sv-SE" dirty="0" err="1" smtClean="0"/>
              <a:t>desirable</a:t>
            </a:r>
            <a:r>
              <a:rPr lang="sv-SE" dirty="0"/>
              <a:t> </a:t>
            </a:r>
            <a:r>
              <a:rPr lang="sv-SE" dirty="0" smtClean="0"/>
              <a:t>(</a:t>
            </a:r>
            <a:r>
              <a:rPr lang="sv-SE" dirty="0" err="1" smtClean="0"/>
              <a:t>Switzerland</a:t>
            </a:r>
            <a:r>
              <a:rPr lang="sv-SE" dirty="0" smtClean="0"/>
              <a:t>)</a:t>
            </a:r>
            <a:endParaRPr lang="sv-SE" dirty="0"/>
          </a:p>
          <a:p>
            <a:pPr marL="0" indent="0">
              <a:buNone/>
            </a:pPr>
            <a:r>
              <a:rPr lang="sv-SE" dirty="0" smtClean="0"/>
              <a:t>&gt;95 % </a:t>
            </a:r>
            <a:r>
              <a:rPr lang="sv-SE" dirty="0" err="1" smtClean="0"/>
              <a:t>reduction</a:t>
            </a:r>
            <a:r>
              <a:rPr lang="sv-SE" dirty="0" smtClean="0"/>
              <a:t> </a:t>
            </a:r>
            <a:r>
              <a:rPr lang="sv-SE" dirty="0" err="1" smtClean="0"/>
              <a:t>remain</a:t>
            </a:r>
            <a:r>
              <a:rPr lang="sv-SE" dirty="0" smtClean="0"/>
              <a:t> for </a:t>
            </a:r>
            <a:r>
              <a:rPr lang="sv-SE" dirty="0" err="1" smtClean="0"/>
              <a:t>many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74941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/>
              <a:t>Legislation</a:t>
            </a: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87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8316912" cy="1143000"/>
          </a:xfrm>
        </p:spPr>
        <p:txBody>
          <a:bodyPr/>
          <a:lstStyle/>
          <a:p>
            <a:pPr algn="l"/>
            <a:r>
              <a:rPr lang="sv-SE" dirty="0" smtClean="0"/>
              <a:t>Swedish </a:t>
            </a:r>
            <a:r>
              <a:rPr lang="sv-SE" dirty="0" err="1" smtClean="0"/>
              <a:t>legislation</a:t>
            </a:r>
            <a:r>
              <a:rPr lang="sv-SE" dirty="0" smtClean="0"/>
              <a:t> on </a:t>
            </a:r>
            <a:r>
              <a:rPr lang="sv-SE" dirty="0" err="1" smtClean="0"/>
              <a:t>pollutants</a:t>
            </a:r>
            <a:r>
              <a:rPr lang="sv-SE" dirty="0" smtClean="0"/>
              <a:t> under EU </a:t>
            </a:r>
            <a:r>
              <a:rPr lang="sv-SE" dirty="0" err="1" smtClean="0"/>
              <a:t>Water</a:t>
            </a:r>
            <a:r>
              <a:rPr lang="sv-SE" dirty="0" smtClean="0"/>
              <a:t> </a:t>
            </a:r>
            <a:r>
              <a:rPr lang="sv-SE" dirty="0" err="1" smtClean="0"/>
              <a:t>Framework</a:t>
            </a:r>
            <a:r>
              <a:rPr lang="sv-SE" dirty="0" smtClean="0"/>
              <a:t> </a:t>
            </a:r>
            <a:r>
              <a:rPr lang="sv-SE" dirty="0" err="1" smtClean="0"/>
              <a:t>Directive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c</a:t>
            </a:r>
            <a:r>
              <a:rPr lang="sv-SE" dirty="0" err="1" smtClean="0"/>
              <a:t>hemical</a:t>
            </a:r>
            <a:r>
              <a:rPr lang="sv-SE" dirty="0" smtClean="0"/>
              <a:t> status</a:t>
            </a:r>
          </a:p>
          <a:p>
            <a:pPr lvl="1"/>
            <a:r>
              <a:rPr lang="sv-SE" sz="2200" dirty="0" smtClean="0">
                <a:solidFill>
                  <a:schemeClr val="bg1">
                    <a:lumMod val="50000"/>
                  </a:schemeClr>
                </a:solidFill>
              </a:rPr>
              <a:t>EU </a:t>
            </a:r>
            <a:r>
              <a:rPr lang="sv-SE" sz="2200" dirty="0" err="1" smtClean="0">
                <a:solidFill>
                  <a:schemeClr val="bg1">
                    <a:lumMod val="50000"/>
                  </a:schemeClr>
                </a:solidFill>
              </a:rPr>
              <a:t>priority</a:t>
            </a:r>
            <a:r>
              <a:rPr lang="sv-SE" sz="2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v-SE" sz="2200" dirty="0" err="1" smtClean="0">
                <a:solidFill>
                  <a:schemeClr val="bg1">
                    <a:lumMod val="50000"/>
                  </a:schemeClr>
                </a:solidFill>
              </a:rPr>
              <a:t>substances</a:t>
            </a:r>
            <a:r>
              <a:rPr lang="sv-SE" sz="2200" dirty="0" smtClean="0">
                <a:solidFill>
                  <a:schemeClr val="bg1">
                    <a:lumMod val="50000"/>
                  </a:schemeClr>
                </a:solidFill>
              </a:rPr>
              <a:t> (Annex X)</a:t>
            </a:r>
          </a:p>
          <a:p>
            <a:endParaRPr lang="sv-SE" dirty="0"/>
          </a:p>
          <a:p>
            <a:r>
              <a:rPr lang="sv-SE" dirty="0" err="1"/>
              <a:t>e</a:t>
            </a:r>
            <a:r>
              <a:rPr lang="sv-SE" dirty="0" err="1" smtClean="0"/>
              <a:t>cological</a:t>
            </a:r>
            <a:r>
              <a:rPr lang="sv-SE" dirty="0" smtClean="0"/>
              <a:t> status</a:t>
            </a:r>
          </a:p>
          <a:p>
            <a:pPr lvl="1"/>
            <a:r>
              <a:rPr lang="sv-SE" sz="2200" dirty="0" smtClean="0">
                <a:solidFill>
                  <a:schemeClr val="bg1">
                    <a:lumMod val="50000"/>
                  </a:schemeClr>
                </a:solidFill>
              </a:rPr>
              <a:t>EU </a:t>
            </a:r>
            <a:r>
              <a:rPr lang="sv-SE" sz="2200" dirty="0" err="1" smtClean="0">
                <a:solidFill>
                  <a:schemeClr val="bg1">
                    <a:lumMod val="50000"/>
                  </a:schemeClr>
                </a:solidFill>
              </a:rPr>
              <a:t>main</a:t>
            </a:r>
            <a:r>
              <a:rPr lang="sv-SE" sz="2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v-SE" sz="2200" dirty="0" err="1" smtClean="0">
                <a:solidFill>
                  <a:schemeClr val="bg1">
                    <a:lumMod val="50000"/>
                  </a:schemeClr>
                </a:solidFill>
              </a:rPr>
              <a:t>pollutants</a:t>
            </a:r>
            <a:r>
              <a:rPr lang="sv-SE" sz="2200" dirty="0" smtClean="0">
                <a:solidFill>
                  <a:schemeClr val="bg1">
                    <a:lumMod val="50000"/>
                  </a:schemeClr>
                </a:solidFill>
              </a:rPr>
              <a:t> (Annex VIII)</a:t>
            </a:r>
          </a:p>
          <a:p>
            <a:pPr lvl="1"/>
            <a:r>
              <a:rPr lang="sv-SE" sz="2200" dirty="0" smtClean="0"/>
              <a:t>Swedish </a:t>
            </a:r>
            <a:r>
              <a:rPr lang="sv-SE" sz="2200" dirty="0" err="1" smtClean="0"/>
              <a:t>main</a:t>
            </a:r>
            <a:r>
              <a:rPr lang="sv-SE" sz="2200" dirty="0" smtClean="0"/>
              <a:t> </a:t>
            </a:r>
            <a:r>
              <a:rPr lang="sv-SE" sz="2200" dirty="0" err="1" smtClean="0"/>
              <a:t>pollutants</a:t>
            </a:r>
            <a:r>
              <a:rPr lang="sv-SE" sz="2200" dirty="0" smtClean="0"/>
              <a:t>: </a:t>
            </a:r>
            <a:r>
              <a:rPr lang="sv-SE" sz="2200" dirty="0" err="1" smtClean="0"/>
              <a:t>diclofenac</a:t>
            </a:r>
            <a:r>
              <a:rPr lang="sv-SE" sz="2200" dirty="0" smtClean="0"/>
              <a:t>, </a:t>
            </a:r>
            <a:r>
              <a:rPr lang="sv-SE" sz="2200" dirty="0" err="1" smtClean="0"/>
              <a:t>etinylestradiol</a:t>
            </a:r>
            <a:r>
              <a:rPr lang="sv-SE" sz="2200" dirty="0" smtClean="0"/>
              <a:t> and </a:t>
            </a:r>
            <a:r>
              <a:rPr lang="sv-SE" sz="2200" dirty="0" err="1" smtClean="0"/>
              <a:t>estradiol</a:t>
            </a:r>
            <a:r>
              <a:rPr lang="sv-SE" sz="2200" dirty="0" smtClean="0"/>
              <a:t> from EU </a:t>
            </a:r>
            <a:r>
              <a:rPr lang="sv-SE" sz="2200" dirty="0" err="1" smtClean="0"/>
              <a:t>watch</a:t>
            </a:r>
            <a:r>
              <a:rPr lang="sv-SE" sz="2200" dirty="0" smtClean="0"/>
              <a:t> list for </a:t>
            </a:r>
            <a:r>
              <a:rPr lang="sv-SE" sz="2200" dirty="0" err="1" smtClean="0"/>
              <a:t>priority</a:t>
            </a:r>
            <a:r>
              <a:rPr lang="sv-SE" sz="2200" dirty="0" smtClean="0"/>
              <a:t> </a:t>
            </a:r>
            <a:r>
              <a:rPr lang="sv-SE" sz="2200" dirty="0" err="1" smtClean="0"/>
              <a:t>substances</a:t>
            </a:r>
            <a:r>
              <a:rPr lang="sv-SE" sz="2200" dirty="0" smtClean="0"/>
              <a:t> (2008/105/EC, Annex III)</a:t>
            </a:r>
          </a:p>
          <a:p>
            <a:pPr lvl="1"/>
            <a:endParaRPr lang="sv-SE" sz="2200" dirty="0"/>
          </a:p>
          <a:p>
            <a:r>
              <a:rPr lang="sv-SE" sz="2600" dirty="0" err="1" smtClean="0"/>
              <a:t>considered</a:t>
            </a:r>
            <a:r>
              <a:rPr lang="sv-SE" sz="2600" dirty="0" smtClean="0"/>
              <a:t> </a:t>
            </a:r>
            <a:r>
              <a:rPr lang="sv-SE" sz="2600" dirty="0" err="1" smtClean="0"/>
              <a:t>when</a:t>
            </a:r>
            <a:r>
              <a:rPr lang="sv-SE" sz="2600" dirty="0" smtClean="0"/>
              <a:t> </a:t>
            </a:r>
            <a:r>
              <a:rPr lang="sv-SE" sz="2600" dirty="0" err="1" smtClean="0"/>
              <a:t>licensing</a:t>
            </a:r>
            <a:r>
              <a:rPr lang="sv-SE" sz="2600" dirty="0" smtClean="0"/>
              <a:t> </a:t>
            </a:r>
            <a:r>
              <a:rPr lang="sv-SE" sz="2600" dirty="0" err="1" smtClean="0"/>
              <a:t>WWTPs</a:t>
            </a:r>
            <a:endParaRPr lang="sv-SE" sz="2600" dirty="0"/>
          </a:p>
        </p:txBody>
      </p:sp>
    </p:spTree>
    <p:extLst>
      <p:ext uri="{BB962C8B-B14F-4D97-AF65-F5344CB8AC3E}">
        <p14:creationId xmlns:p14="http://schemas.microsoft.com/office/powerpoint/2010/main" val="353115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/>
              <a:t>Pharmacuticals</a:t>
            </a:r>
            <a:r>
              <a:rPr lang="sv-SE" dirty="0" smtClean="0"/>
              <a:t> and </a:t>
            </a:r>
            <a:r>
              <a:rPr lang="sv-SE" dirty="0" err="1" smtClean="0"/>
              <a:t>other</a:t>
            </a:r>
            <a:r>
              <a:rPr lang="sv-SE" dirty="0" smtClean="0"/>
              <a:t> </a:t>
            </a:r>
            <a:r>
              <a:rPr lang="sv-SE" dirty="0" err="1" smtClean="0"/>
              <a:t>organic</a:t>
            </a:r>
            <a:r>
              <a:rPr lang="sv-SE" dirty="0" smtClean="0"/>
              <a:t> </a:t>
            </a:r>
            <a:r>
              <a:rPr lang="sv-SE" dirty="0" err="1" smtClean="0"/>
              <a:t>pollutants</a:t>
            </a: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842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dirty="0" err="1" smtClean="0"/>
              <a:t>What</a:t>
            </a:r>
            <a:r>
              <a:rPr lang="sv-SE" dirty="0" smtClean="0"/>
              <a:t> </a:t>
            </a:r>
            <a:r>
              <a:rPr lang="sv-SE" dirty="0" err="1" smtClean="0"/>
              <a:t>happens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pharmacutical</a:t>
            </a:r>
            <a:r>
              <a:rPr lang="sv-SE" dirty="0" smtClean="0"/>
              <a:t> </a:t>
            </a:r>
            <a:r>
              <a:rPr lang="sv-SE" dirty="0" err="1" smtClean="0"/>
              <a:t>residues</a:t>
            </a:r>
            <a:r>
              <a:rPr lang="sv-SE" dirty="0" smtClean="0"/>
              <a:t>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m</a:t>
            </a:r>
            <a:r>
              <a:rPr lang="sv-SE" dirty="0" err="1" smtClean="0"/>
              <a:t>ost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them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emitted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water</a:t>
            </a:r>
            <a:endParaRPr lang="sv-SE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 l="13126" t="35156" r="49843" b="45313"/>
          <a:stretch>
            <a:fillRect/>
          </a:stretch>
        </p:blipFill>
        <p:spPr bwMode="auto">
          <a:xfrm>
            <a:off x="1248194" y="3068960"/>
            <a:ext cx="6119813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268538" y="5734052"/>
            <a:ext cx="48782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dirty="0" err="1" smtClean="0"/>
              <a:t>Eg</a:t>
            </a:r>
            <a:r>
              <a:rPr lang="sv-SE" dirty="0" smtClean="0"/>
              <a:t>: </a:t>
            </a:r>
            <a:r>
              <a:rPr lang="sv-SE" b="1" i="1" dirty="0" err="1"/>
              <a:t>metoprolol</a:t>
            </a:r>
            <a:r>
              <a:rPr lang="sv-SE" b="1" i="1" dirty="0"/>
              <a:t>, </a:t>
            </a:r>
            <a:r>
              <a:rPr lang="sv-SE" b="1" i="1" dirty="0" err="1"/>
              <a:t>trimetoprim</a:t>
            </a:r>
            <a:r>
              <a:rPr lang="sv-SE" b="1" i="1" dirty="0"/>
              <a:t> </a:t>
            </a:r>
            <a:r>
              <a:rPr lang="sv-SE" b="1" i="1" dirty="0" smtClean="0"/>
              <a:t>and </a:t>
            </a:r>
            <a:r>
              <a:rPr lang="sv-SE" b="1" i="1" dirty="0" err="1" smtClean="0"/>
              <a:t>diclofenac</a:t>
            </a:r>
            <a:endParaRPr lang="sv-SE" b="1" i="1" dirty="0"/>
          </a:p>
        </p:txBody>
      </p:sp>
      <p:sp>
        <p:nvSpPr>
          <p:cNvPr id="6" name="textruta 5"/>
          <p:cNvSpPr txBox="1"/>
          <p:nvPr/>
        </p:nvSpPr>
        <p:spPr>
          <a:xfrm>
            <a:off x="5076056" y="5085184"/>
            <a:ext cx="1080120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1100" b="1" dirty="0" smtClean="0">
                <a:solidFill>
                  <a:schemeClr val="accent2">
                    <a:lumMod val="75000"/>
                  </a:schemeClr>
                </a:solidFill>
              </a:rPr>
              <a:t>WWTP</a:t>
            </a:r>
            <a:endParaRPr lang="sv-SE" sz="11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3923928" y="5085184"/>
            <a:ext cx="1008112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1100" b="1" dirty="0" err="1" smtClean="0">
                <a:solidFill>
                  <a:schemeClr val="accent2">
                    <a:lumMod val="75000"/>
                  </a:schemeClr>
                </a:solidFill>
              </a:rPr>
              <a:t>sewage</a:t>
            </a:r>
            <a:endParaRPr lang="sv-SE" sz="11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6300192" y="5279373"/>
            <a:ext cx="1008112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1100" b="1" dirty="0" smtClean="0">
                <a:solidFill>
                  <a:schemeClr val="accent2">
                    <a:lumMod val="75000"/>
                  </a:schemeClr>
                </a:solidFill>
              </a:rPr>
              <a:t>To </a:t>
            </a:r>
            <a:r>
              <a:rPr lang="sv-SE" sz="1100" b="1" dirty="0" err="1" smtClean="0">
                <a:solidFill>
                  <a:schemeClr val="accent2">
                    <a:lumMod val="75000"/>
                  </a:schemeClr>
                </a:solidFill>
              </a:rPr>
              <a:t>sludge</a:t>
            </a:r>
            <a:endParaRPr lang="sv-SE" sz="11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6642741" y="3861048"/>
            <a:ext cx="1008112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1100" b="1" dirty="0" smtClean="0">
                <a:solidFill>
                  <a:schemeClr val="accent2">
                    <a:lumMod val="75000"/>
                  </a:schemeClr>
                </a:solidFill>
              </a:rPr>
              <a:t>To </a:t>
            </a:r>
            <a:r>
              <a:rPr lang="sv-SE" sz="1100" b="1" dirty="0" err="1" smtClean="0">
                <a:solidFill>
                  <a:schemeClr val="accent2">
                    <a:lumMod val="75000"/>
                  </a:schemeClr>
                </a:solidFill>
              </a:rPr>
              <a:t>water</a:t>
            </a:r>
            <a:endParaRPr lang="sv-SE" sz="11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1288648" y="3084002"/>
            <a:ext cx="1555160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1100" b="1" dirty="0" err="1" smtClean="0">
                <a:solidFill>
                  <a:schemeClr val="accent2">
                    <a:lumMod val="75000"/>
                  </a:schemeClr>
                </a:solidFill>
              </a:rPr>
              <a:t>East</a:t>
            </a:r>
            <a:r>
              <a:rPr lang="sv-SE" sz="1100" b="1" dirty="0" smtClean="0">
                <a:solidFill>
                  <a:schemeClr val="accent2">
                    <a:lumMod val="75000"/>
                  </a:schemeClr>
                </a:solidFill>
              </a:rPr>
              <a:t> hospital 1 %</a:t>
            </a:r>
            <a:endParaRPr lang="sv-SE" sz="11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1276804" y="3476391"/>
            <a:ext cx="1783028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1100" b="1" dirty="0" smtClean="0">
                <a:solidFill>
                  <a:schemeClr val="accent2">
                    <a:lumMod val="75000"/>
                  </a:schemeClr>
                </a:solidFill>
              </a:rPr>
              <a:t>Sahlgrenska hospital</a:t>
            </a:r>
            <a:endParaRPr lang="sv-SE" sz="11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1288648" y="4228792"/>
            <a:ext cx="1008112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1100" b="1" dirty="0" err="1" smtClean="0">
                <a:solidFill>
                  <a:schemeClr val="accent2">
                    <a:lumMod val="75000"/>
                  </a:schemeClr>
                </a:solidFill>
              </a:rPr>
              <a:t>Housholds</a:t>
            </a:r>
            <a:endParaRPr lang="sv-SE" sz="11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textruta 12"/>
          <p:cNvSpPr txBox="1"/>
          <p:nvPr/>
        </p:nvSpPr>
        <p:spPr>
          <a:xfrm>
            <a:off x="1248194" y="4791658"/>
            <a:ext cx="1583382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1100" b="1" dirty="0" err="1" smtClean="0">
                <a:solidFill>
                  <a:schemeClr val="accent2">
                    <a:lumMod val="75000"/>
                  </a:schemeClr>
                </a:solidFill>
              </a:rPr>
              <a:t>Inhabitants</a:t>
            </a:r>
            <a:r>
              <a:rPr lang="sv-SE" sz="11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v-SE" sz="1100" b="1" dirty="0" err="1" smtClean="0">
                <a:solidFill>
                  <a:schemeClr val="accent2">
                    <a:lumMod val="75000"/>
                  </a:schemeClr>
                </a:solidFill>
              </a:rPr>
              <a:t>other</a:t>
            </a:r>
            <a:r>
              <a:rPr lang="sv-SE" sz="11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v-SE" sz="1100" b="1" dirty="0" err="1" smtClean="0">
                <a:solidFill>
                  <a:schemeClr val="accent2">
                    <a:lumMod val="75000"/>
                  </a:schemeClr>
                </a:solidFill>
              </a:rPr>
              <a:t>time</a:t>
            </a:r>
            <a:r>
              <a:rPr lang="sv-SE" sz="11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v-SE" sz="1100" b="1" dirty="0" err="1" smtClean="0">
                <a:solidFill>
                  <a:schemeClr val="accent2">
                    <a:lumMod val="75000"/>
                  </a:schemeClr>
                </a:solidFill>
              </a:rPr>
              <a:t>of</a:t>
            </a:r>
            <a:r>
              <a:rPr lang="sv-SE" sz="1100" b="1" dirty="0" smtClean="0">
                <a:solidFill>
                  <a:schemeClr val="accent2">
                    <a:lumMod val="75000"/>
                  </a:schemeClr>
                </a:solidFill>
              </a:rPr>
              <a:t> the </a:t>
            </a:r>
            <a:r>
              <a:rPr lang="sv-SE" sz="1100" b="1" dirty="0" err="1" smtClean="0">
                <a:solidFill>
                  <a:schemeClr val="accent2">
                    <a:lumMod val="75000"/>
                  </a:schemeClr>
                </a:solidFill>
              </a:rPr>
              <a:t>day</a:t>
            </a:r>
            <a:endParaRPr lang="sv-SE" sz="11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34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dirty="0" err="1"/>
              <a:t>What</a:t>
            </a:r>
            <a:r>
              <a:rPr lang="sv-SE" dirty="0"/>
              <a:t> </a:t>
            </a:r>
            <a:r>
              <a:rPr lang="sv-SE" dirty="0" err="1"/>
              <a:t>happens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pharmacutical</a:t>
            </a:r>
            <a:r>
              <a:rPr lang="sv-SE" dirty="0"/>
              <a:t> </a:t>
            </a:r>
            <a:r>
              <a:rPr lang="sv-SE" dirty="0" err="1"/>
              <a:t>residues</a:t>
            </a:r>
            <a:r>
              <a:rPr lang="sv-SE" dirty="0"/>
              <a:t>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>
                <a:solidFill>
                  <a:schemeClr val="bg1">
                    <a:lumMod val="50000"/>
                  </a:schemeClr>
                </a:solidFill>
              </a:rPr>
              <a:t>most</a:t>
            </a:r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v-SE" dirty="0" err="1" smtClean="0">
                <a:solidFill>
                  <a:schemeClr val="bg1">
                    <a:lumMod val="50000"/>
                  </a:schemeClr>
                </a:solidFill>
              </a:rPr>
              <a:t>of</a:t>
            </a:r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v-SE" dirty="0" err="1" smtClean="0">
                <a:solidFill>
                  <a:schemeClr val="bg1">
                    <a:lumMod val="50000"/>
                  </a:schemeClr>
                </a:solidFill>
              </a:rPr>
              <a:t>them</a:t>
            </a:r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v-SE" dirty="0" err="1" smtClean="0">
                <a:solidFill>
                  <a:schemeClr val="bg1">
                    <a:lumMod val="50000"/>
                  </a:schemeClr>
                </a:solidFill>
              </a:rPr>
              <a:t>are</a:t>
            </a:r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v-SE" dirty="0" err="1" smtClean="0">
                <a:solidFill>
                  <a:schemeClr val="bg1">
                    <a:lumMod val="50000"/>
                  </a:schemeClr>
                </a:solidFill>
              </a:rPr>
              <a:t>emitted</a:t>
            </a:r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v-SE" dirty="0" err="1" smtClean="0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v-SE" dirty="0" err="1" smtClean="0">
                <a:solidFill>
                  <a:schemeClr val="bg1">
                    <a:lumMod val="50000"/>
                  </a:schemeClr>
                </a:solidFill>
              </a:rPr>
              <a:t>water</a:t>
            </a:r>
            <a:endParaRPr lang="sv-SE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sv-SE" dirty="0" err="1"/>
              <a:t>s</a:t>
            </a:r>
            <a:r>
              <a:rPr lang="sv-SE" dirty="0" err="1" smtClean="0"/>
              <a:t>ome</a:t>
            </a:r>
            <a:r>
              <a:rPr lang="sv-SE" dirty="0" smtClean="0"/>
              <a:t> </a:t>
            </a:r>
            <a:r>
              <a:rPr lang="sv-SE" dirty="0" err="1" smtClean="0"/>
              <a:t>comes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the </a:t>
            </a:r>
            <a:r>
              <a:rPr lang="sv-SE" dirty="0" err="1" smtClean="0"/>
              <a:t>sludge</a:t>
            </a:r>
            <a:endParaRPr lang="sv-SE" dirty="0">
              <a:solidFill>
                <a:srgbClr val="906348"/>
              </a:solidFill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 l="13281" t="34717" r="50117" b="43610"/>
          <a:stretch>
            <a:fillRect/>
          </a:stretch>
        </p:blipFill>
        <p:spPr bwMode="auto">
          <a:xfrm>
            <a:off x="1331640" y="3082732"/>
            <a:ext cx="6192838" cy="271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268539" y="5734052"/>
            <a:ext cx="25058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dirty="0" err="1" smtClean="0"/>
              <a:t>Eg</a:t>
            </a:r>
            <a:r>
              <a:rPr lang="sv-SE" dirty="0" smtClean="0"/>
              <a:t>: </a:t>
            </a:r>
            <a:r>
              <a:rPr lang="sv-FI" dirty="0" smtClean="0"/>
              <a:t> </a:t>
            </a:r>
            <a:r>
              <a:rPr lang="sv-FI" b="1" i="1" dirty="0" err="1"/>
              <a:t>fluoroquinoloner</a:t>
            </a:r>
            <a:endParaRPr lang="sv-SE" b="1" i="1" dirty="0"/>
          </a:p>
        </p:txBody>
      </p:sp>
      <p:sp>
        <p:nvSpPr>
          <p:cNvPr id="7" name="textruta 6"/>
          <p:cNvSpPr txBox="1"/>
          <p:nvPr/>
        </p:nvSpPr>
        <p:spPr>
          <a:xfrm>
            <a:off x="1288648" y="3091430"/>
            <a:ext cx="1627168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1100" b="1" dirty="0" err="1" smtClean="0">
                <a:solidFill>
                  <a:schemeClr val="accent2">
                    <a:lumMod val="75000"/>
                  </a:schemeClr>
                </a:solidFill>
              </a:rPr>
              <a:t>East</a:t>
            </a:r>
            <a:r>
              <a:rPr lang="sv-SE" sz="1100" b="1" dirty="0" smtClean="0">
                <a:solidFill>
                  <a:schemeClr val="accent2">
                    <a:lumMod val="75000"/>
                  </a:schemeClr>
                </a:solidFill>
              </a:rPr>
              <a:t> hospital 1 %</a:t>
            </a:r>
            <a:endParaRPr lang="sv-SE" sz="11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1276804" y="3476391"/>
            <a:ext cx="1855036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1100" b="1" dirty="0" smtClean="0">
                <a:solidFill>
                  <a:schemeClr val="accent2">
                    <a:lumMod val="75000"/>
                  </a:schemeClr>
                </a:solidFill>
              </a:rPr>
              <a:t>Sahlgrenska hospital</a:t>
            </a:r>
            <a:endParaRPr lang="sv-SE" sz="11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1288648" y="4228792"/>
            <a:ext cx="1008112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1100" b="1" dirty="0" err="1" smtClean="0">
                <a:solidFill>
                  <a:schemeClr val="accent2">
                    <a:lumMod val="75000"/>
                  </a:schemeClr>
                </a:solidFill>
              </a:rPr>
              <a:t>Housholds</a:t>
            </a:r>
            <a:endParaRPr lang="sv-SE" sz="11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1248194" y="4791658"/>
            <a:ext cx="1583382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1100" b="1" dirty="0" err="1" smtClean="0">
                <a:solidFill>
                  <a:schemeClr val="accent2">
                    <a:lumMod val="75000"/>
                  </a:schemeClr>
                </a:solidFill>
              </a:rPr>
              <a:t>Inhabitants</a:t>
            </a:r>
            <a:r>
              <a:rPr lang="sv-SE" sz="11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v-SE" sz="1100" b="1" dirty="0" err="1" smtClean="0">
                <a:solidFill>
                  <a:schemeClr val="accent2">
                    <a:lumMod val="75000"/>
                  </a:schemeClr>
                </a:solidFill>
              </a:rPr>
              <a:t>other</a:t>
            </a:r>
            <a:r>
              <a:rPr lang="sv-SE" sz="11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v-SE" sz="1100" b="1" dirty="0" err="1" smtClean="0">
                <a:solidFill>
                  <a:schemeClr val="accent2">
                    <a:lumMod val="75000"/>
                  </a:schemeClr>
                </a:solidFill>
              </a:rPr>
              <a:t>time</a:t>
            </a:r>
            <a:r>
              <a:rPr lang="sv-SE" sz="11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v-SE" sz="1100" b="1" dirty="0" err="1" smtClean="0">
                <a:solidFill>
                  <a:schemeClr val="accent2">
                    <a:lumMod val="75000"/>
                  </a:schemeClr>
                </a:solidFill>
              </a:rPr>
              <a:t>of</a:t>
            </a:r>
            <a:r>
              <a:rPr lang="sv-SE" sz="1100" b="1" dirty="0" smtClean="0">
                <a:solidFill>
                  <a:schemeClr val="accent2">
                    <a:lumMod val="75000"/>
                  </a:schemeClr>
                </a:solidFill>
              </a:rPr>
              <a:t> the </a:t>
            </a:r>
            <a:r>
              <a:rPr lang="sv-SE" sz="1100" b="1" dirty="0" err="1" smtClean="0">
                <a:solidFill>
                  <a:schemeClr val="accent2">
                    <a:lumMod val="75000"/>
                  </a:schemeClr>
                </a:solidFill>
              </a:rPr>
              <a:t>day</a:t>
            </a:r>
            <a:endParaRPr lang="sv-SE" sz="11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3732702" y="5024952"/>
            <a:ext cx="1008112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1100" b="1" dirty="0" err="1" smtClean="0">
                <a:solidFill>
                  <a:schemeClr val="accent2">
                    <a:lumMod val="75000"/>
                  </a:schemeClr>
                </a:solidFill>
              </a:rPr>
              <a:t>sewage</a:t>
            </a:r>
            <a:endParaRPr lang="sv-SE" sz="11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5220072" y="5024952"/>
            <a:ext cx="1080120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1100" b="1" dirty="0" smtClean="0">
                <a:solidFill>
                  <a:schemeClr val="accent2">
                    <a:lumMod val="75000"/>
                  </a:schemeClr>
                </a:solidFill>
              </a:rPr>
              <a:t>WWTP</a:t>
            </a:r>
            <a:endParaRPr lang="sv-SE" sz="11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textruta 12"/>
          <p:cNvSpPr txBox="1"/>
          <p:nvPr/>
        </p:nvSpPr>
        <p:spPr>
          <a:xfrm>
            <a:off x="6642741" y="3861048"/>
            <a:ext cx="1008112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1100" b="1" dirty="0" smtClean="0">
                <a:solidFill>
                  <a:schemeClr val="accent2">
                    <a:lumMod val="75000"/>
                  </a:schemeClr>
                </a:solidFill>
              </a:rPr>
              <a:t>To </a:t>
            </a:r>
            <a:r>
              <a:rPr lang="sv-SE" sz="1100" b="1" dirty="0" err="1" smtClean="0">
                <a:solidFill>
                  <a:schemeClr val="accent2">
                    <a:lumMod val="75000"/>
                  </a:schemeClr>
                </a:solidFill>
              </a:rPr>
              <a:t>water</a:t>
            </a:r>
            <a:endParaRPr lang="sv-SE" sz="11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6704339" y="5525088"/>
            <a:ext cx="1008112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1100" b="1" dirty="0" smtClean="0">
                <a:solidFill>
                  <a:schemeClr val="accent2">
                    <a:lumMod val="75000"/>
                  </a:schemeClr>
                </a:solidFill>
              </a:rPr>
              <a:t>To </a:t>
            </a:r>
            <a:r>
              <a:rPr lang="sv-SE" sz="1100" b="1" dirty="0" err="1" smtClean="0">
                <a:solidFill>
                  <a:schemeClr val="accent2">
                    <a:lumMod val="75000"/>
                  </a:schemeClr>
                </a:solidFill>
              </a:rPr>
              <a:t>sludge</a:t>
            </a:r>
            <a:endParaRPr lang="sv-SE" sz="11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96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dirty="0" err="1"/>
              <a:t>What</a:t>
            </a:r>
            <a:r>
              <a:rPr lang="sv-SE" dirty="0"/>
              <a:t> </a:t>
            </a:r>
            <a:r>
              <a:rPr lang="sv-SE" dirty="0" err="1"/>
              <a:t>happens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pharmacutical</a:t>
            </a:r>
            <a:r>
              <a:rPr lang="sv-SE" dirty="0"/>
              <a:t> </a:t>
            </a:r>
            <a:r>
              <a:rPr lang="sv-SE" dirty="0" err="1"/>
              <a:t>residues</a:t>
            </a:r>
            <a:r>
              <a:rPr lang="sv-SE" dirty="0"/>
              <a:t>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>
                <a:solidFill>
                  <a:schemeClr val="bg1">
                    <a:lumMod val="50000"/>
                  </a:schemeClr>
                </a:solidFill>
              </a:rPr>
              <a:t>most</a:t>
            </a:r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v-SE" dirty="0" err="1" smtClean="0">
                <a:solidFill>
                  <a:schemeClr val="bg1">
                    <a:lumMod val="50000"/>
                  </a:schemeClr>
                </a:solidFill>
              </a:rPr>
              <a:t>of</a:t>
            </a:r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v-SE" dirty="0" err="1" smtClean="0">
                <a:solidFill>
                  <a:schemeClr val="bg1">
                    <a:lumMod val="50000"/>
                  </a:schemeClr>
                </a:solidFill>
              </a:rPr>
              <a:t>them</a:t>
            </a:r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v-SE" dirty="0" err="1" smtClean="0">
                <a:solidFill>
                  <a:schemeClr val="bg1">
                    <a:lumMod val="50000"/>
                  </a:schemeClr>
                </a:solidFill>
              </a:rPr>
              <a:t>are</a:t>
            </a:r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v-SE" dirty="0" err="1" smtClean="0">
                <a:solidFill>
                  <a:schemeClr val="bg1">
                    <a:lumMod val="50000"/>
                  </a:schemeClr>
                </a:solidFill>
              </a:rPr>
              <a:t>emitted</a:t>
            </a:r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v-SE" dirty="0" err="1" smtClean="0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v-SE" dirty="0" err="1" smtClean="0">
                <a:solidFill>
                  <a:schemeClr val="bg1">
                    <a:lumMod val="50000"/>
                  </a:schemeClr>
                </a:solidFill>
              </a:rPr>
              <a:t>water</a:t>
            </a:r>
            <a:endParaRPr lang="sv-SE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sv-SE" dirty="0" err="1">
                <a:solidFill>
                  <a:schemeClr val="bg1">
                    <a:lumMod val="50000"/>
                  </a:schemeClr>
                </a:solidFill>
              </a:rPr>
              <a:t>some</a:t>
            </a:r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v-SE" dirty="0" err="1" smtClean="0">
                <a:solidFill>
                  <a:schemeClr val="bg1">
                    <a:lumMod val="50000"/>
                  </a:schemeClr>
                </a:solidFill>
              </a:rPr>
              <a:t>comes</a:t>
            </a:r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v-SE" dirty="0" err="1">
                <a:solidFill>
                  <a:schemeClr val="bg1">
                    <a:lumMod val="50000"/>
                  </a:schemeClr>
                </a:solidFill>
              </a:rPr>
              <a:t>with</a:t>
            </a:r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the </a:t>
            </a:r>
            <a:r>
              <a:rPr lang="sv-SE" dirty="0" err="1" smtClean="0">
                <a:solidFill>
                  <a:schemeClr val="bg1">
                    <a:lumMod val="50000"/>
                  </a:schemeClr>
                </a:solidFill>
              </a:rPr>
              <a:t>sludge</a:t>
            </a:r>
            <a:endParaRPr lang="sv-SE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sv-SE" dirty="0" err="1"/>
              <a:t>o</a:t>
            </a:r>
            <a:r>
              <a:rPr lang="sv-SE" dirty="0" err="1" smtClean="0"/>
              <a:t>thers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decomposed</a:t>
            </a:r>
            <a:r>
              <a:rPr lang="sv-SE" dirty="0" smtClean="0"/>
              <a:t> in the WWTP</a:t>
            </a:r>
            <a:endParaRPr lang="sv-SE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 l="13751" t="35156" r="51250" b="47656"/>
          <a:stretch>
            <a:fillRect/>
          </a:stretch>
        </p:blipFill>
        <p:spPr bwMode="auto">
          <a:xfrm>
            <a:off x="1408047" y="3140968"/>
            <a:ext cx="6119812" cy="240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268538" y="5949952"/>
            <a:ext cx="48782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dirty="0" err="1" smtClean="0"/>
              <a:t>Eg</a:t>
            </a:r>
            <a:r>
              <a:rPr lang="sv-SE" dirty="0" smtClean="0"/>
              <a:t>: </a:t>
            </a:r>
            <a:r>
              <a:rPr lang="sv-FI" b="1" i="1" dirty="0" err="1"/>
              <a:t>paracetamol</a:t>
            </a:r>
            <a:r>
              <a:rPr lang="sv-FI" b="1" i="1" dirty="0"/>
              <a:t>, ibuprofen </a:t>
            </a:r>
            <a:r>
              <a:rPr lang="sv-FI" b="1" i="1" dirty="0" smtClean="0"/>
              <a:t>and </a:t>
            </a:r>
            <a:r>
              <a:rPr lang="sv-FI" b="1" i="1" dirty="0" err="1"/>
              <a:t>ketoprofen</a:t>
            </a:r>
            <a:endParaRPr lang="sv-SE" b="1" i="1" dirty="0"/>
          </a:p>
        </p:txBody>
      </p:sp>
      <p:sp>
        <p:nvSpPr>
          <p:cNvPr id="6" name="textruta 5"/>
          <p:cNvSpPr txBox="1"/>
          <p:nvPr/>
        </p:nvSpPr>
        <p:spPr>
          <a:xfrm>
            <a:off x="6518781" y="5273354"/>
            <a:ext cx="1008112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1100" b="1" dirty="0" smtClean="0">
                <a:solidFill>
                  <a:schemeClr val="accent2">
                    <a:lumMod val="75000"/>
                  </a:schemeClr>
                </a:solidFill>
              </a:rPr>
              <a:t>To </a:t>
            </a:r>
            <a:r>
              <a:rPr lang="sv-SE" sz="1100" b="1" dirty="0" err="1" smtClean="0">
                <a:solidFill>
                  <a:schemeClr val="accent2">
                    <a:lumMod val="75000"/>
                  </a:schemeClr>
                </a:solidFill>
              </a:rPr>
              <a:t>sludge</a:t>
            </a:r>
            <a:endParaRPr lang="sv-SE" sz="11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6642741" y="3861048"/>
            <a:ext cx="1008112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1100" b="1" dirty="0" smtClean="0">
                <a:solidFill>
                  <a:schemeClr val="accent2">
                    <a:lumMod val="75000"/>
                  </a:schemeClr>
                </a:solidFill>
              </a:rPr>
              <a:t>To </a:t>
            </a:r>
            <a:r>
              <a:rPr lang="sv-SE" sz="1100" b="1" dirty="0" err="1" smtClean="0">
                <a:solidFill>
                  <a:schemeClr val="accent2">
                    <a:lumMod val="75000"/>
                  </a:schemeClr>
                </a:solidFill>
              </a:rPr>
              <a:t>water</a:t>
            </a:r>
            <a:endParaRPr lang="sv-SE" sz="11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5377905" y="5262425"/>
            <a:ext cx="1140876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1100" b="1" dirty="0" smtClean="0">
                <a:solidFill>
                  <a:schemeClr val="accent2">
                    <a:lumMod val="75000"/>
                  </a:schemeClr>
                </a:solidFill>
              </a:rPr>
              <a:t>WWTP</a:t>
            </a:r>
            <a:endParaRPr lang="sv-SE" sz="11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4067944" y="5258359"/>
            <a:ext cx="1008112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1100" b="1" dirty="0" err="1" smtClean="0">
                <a:solidFill>
                  <a:schemeClr val="accent2">
                    <a:lumMod val="75000"/>
                  </a:schemeClr>
                </a:solidFill>
              </a:rPr>
              <a:t>sewage</a:t>
            </a:r>
            <a:endParaRPr lang="sv-SE" sz="11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1331640" y="4967124"/>
            <a:ext cx="1583382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1100" b="1" dirty="0" err="1" smtClean="0">
                <a:solidFill>
                  <a:schemeClr val="accent2">
                    <a:lumMod val="75000"/>
                  </a:schemeClr>
                </a:solidFill>
              </a:rPr>
              <a:t>Inhabitants</a:t>
            </a:r>
            <a:r>
              <a:rPr lang="sv-SE" sz="11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v-SE" sz="1100" b="1" dirty="0" err="1" smtClean="0">
                <a:solidFill>
                  <a:schemeClr val="accent2">
                    <a:lumMod val="75000"/>
                  </a:schemeClr>
                </a:solidFill>
              </a:rPr>
              <a:t>other</a:t>
            </a:r>
            <a:r>
              <a:rPr lang="sv-SE" sz="11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v-SE" sz="1100" b="1" dirty="0" err="1" smtClean="0">
                <a:solidFill>
                  <a:schemeClr val="accent2">
                    <a:lumMod val="75000"/>
                  </a:schemeClr>
                </a:solidFill>
              </a:rPr>
              <a:t>time</a:t>
            </a:r>
            <a:r>
              <a:rPr lang="sv-SE" sz="11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v-SE" sz="1100" b="1" dirty="0" err="1" smtClean="0">
                <a:solidFill>
                  <a:schemeClr val="accent2">
                    <a:lumMod val="75000"/>
                  </a:schemeClr>
                </a:solidFill>
              </a:rPr>
              <a:t>of</a:t>
            </a:r>
            <a:r>
              <a:rPr lang="sv-SE" sz="1100" b="1" dirty="0" smtClean="0">
                <a:solidFill>
                  <a:schemeClr val="accent2">
                    <a:lumMod val="75000"/>
                  </a:schemeClr>
                </a:solidFill>
              </a:rPr>
              <a:t> the </a:t>
            </a:r>
            <a:r>
              <a:rPr lang="sv-SE" sz="1100" b="1" dirty="0" err="1" smtClean="0">
                <a:solidFill>
                  <a:schemeClr val="accent2">
                    <a:lumMod val="75000"/>
                  </a:schemeClr>
                </a:solidFill>
              </a:rPr>
              <a:t>day</a:t>
            </a:r>
            <a:endParaRPr lang="sv-SE" sz="11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1331640" y="4341911"/>
            <a:ext cx="1008112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1100" b="1" dirty="0" err="1" smtClean="0">
                <a:solidFill>
                  <a:schemeClr val="accent2">
                    <a:lumMod val="75000"/>
                  </a:schemeClr>
                </a:solidFill>
              </a:rPr>
              <a:t>Housholds</a:t>
            </a:r>
            <a:endParaRPr lang="sv-SE" sz="11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1311322" y="3582185"/>
            <a:ext cx="1855036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1100" b="1" dirty="0" smtClean="0">
                <a:solidFill>
                  <a:schemeClr val="accent2">
                    <a:lumMod val="75000"/>
                  </a:schemeClr>
                </a:solidFill>
              </a:rPr>
              <a:t>Sahlgrenska hospital</a:t>
            </a:r>
            <a:endParaRPr lang="sv-SE" sz="11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textruta 12"/>
          <p:cNvSpPr txBox="1"/>
          <p:nvPr/>
        </p:nvSpPr>
        <p:spPr>
          <a:xfrm>
            <a:off x="1339932" y="3160998"/>
            <a:ext cx="1627168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1100" b="1" dirty="0" err="1" smtClean="0">
                <a:solidFill>
                  <a:schemeClr val="accent2">
                    <a:lumMod val="75000"/>
                  </a:schemeClr>
                </a:solidFill>
              </a:rPr>
              <a:t>East</a:t>
            </a:r>
            <a:r>
              <a:rPr lang="sv-SE" sz="1100" b="1" dirty="0" smtClean="0">
                <a:solidFill>
                  <a:schemeClr val="accent2">
                    <a:lumMod val="75000"/>
                  </a:schemeClr>
                </a:solidFill>
              </a:rPr>
              <a:t> hospital 2 %</a:t>
            </a:r>
            <a:endParaRPr lang="sv-SE" sz="11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70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effectLst/>
              </a:rPr>
              <a:t>R</a:t>
            </a:r>
            <a:r>
              <a:rPr lang="en-US" dirty="0" smtClean="0">
                <a:effectLst/>
              </a:rPr>
              <a:t>eduction of drugs in WWTP:s today</a:t>
            </a:r>
            <a:endParaRPr lang="sv-SE" dirty="0"/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512" y="2057708"/>
            <a:ext cx="6199632" cy="3560064"/>
          </a:xfrm>
          <a:prstGeom prst="rect">
            <a:avLst/>
          </a:prstGeom>
        </p:spPr>
      </p:pic>
      <p:cxnSp>
        <p:nvCxnSpPr>
          <p:cNvPr id="6" name="Lige pilforbindelse 5"/>
          <p:cNvCxnSpPr/>
          <p:nvPr/>
        </p:nvCxnSpPr>
        <p:spPr bwMode="auto">
          <a:xfrm>
            <a:off x="3726544" y="2093212"/>
            <a:ext cx="8708" cy="68755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kstboks 7"/>
          <p:cNvSpPr txBox="1"/>
          <p:nvPr/>
        </p:nvSpPr>
        <p:spPr>
          <a:xfrm>
            <a:off x="3276601" y="1695960"/>
            <a:ext cx="1141922" cy="339487"/>
          </a:xfrm>
          <a:prstGeom prst="rect">
            <a:avLst/>
          </a:prstGeom>
          <a:noFill/>
        </p:spPr>
        <p:txBody>
          <a:bodyPr wrap="none" lIns="92364" tIns="46182" rIns="92364" bIns="46182" rtlCol="0">
            <a:spAutoFit/>
          </a:bodyPr>
          <a:lstStyle/>
          <a:p>
            <a:r>
              <a:rPr lang="da-DK" sz="1600" dirty="0" smtClean="0"/>
              <a:t>Diclofenac</a:t>
            </a:r>
            <a:endParaRPr lang="da-DK" sz="1600" dirty="0"/>
          </a:p>
        </p:txBody>
      </p:sp>
      <p:cxnSp>
        <p:nvCxnSpPr>
          <p:cNvPr id="8" name="Lige pilforbindelse 4"/>
          <p:cNvCxnSpPr/>
          <p:nvPr/>
        </p:nvCxnSpPr>
        <p:spPr bwMode="auto">
          <a:xfrm>
            <a:off x="6019284" y="1488139"/>
            <a:ext cx="72676" cy="6971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kstboks 8"/>
          <p:cNvSpPr txBox="1"/>
          <p:nvPr/>
        </p:nvSpPr>
        <p:spPr>
          <a:xfrm>
            <a:off x="5365918" y="1153807"/>
            <a:ext cx="1460920" cy="339487"/>
          </a:xfrm>
          <a:prstGeom prst="rect">
            <a:avLst/>
          </a:prstGeom>
          <a:noFill/>
        </p:spPr>
        <p:txBody>
          <a:bodyPr wrap="none" lIns="92364" tIns="46182" rIns="92364" bIns="46182" rtlCol="0">
            <a:spAutoFit/>
          </a:bodyPr>
          <a:lstStyle/>
          <a:p>
            <a:r>
              <a:rPr lang="da-DK" sz="1600" dirty="0" smtClean="0"/>
              <a:t>Etinylestradiol</a:t>
            </a:r>
            <a:endParaRPr lang="da-DK" sz="1600" dirty="0"/>
          </a:p>
        </p:txBody>
      </p:sp>
      <p:cxnSp>
        <p:nvCxnSpPr>
          <p:cNvPr id="10" name="Lige pilforbindelse 4"/>
          <p:cNvCxnSpPr/>
          <p:nvPr/>
        </p:nvCxnSpPr>
        <p:spPr bwMode="auto">
          <a:xfrm flipH="1">
            <a:off x="6144493" y="1667229"/>
            <a:ext cx="195923" cy="637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kstboks 9"/>
          <p:cNvSpPr txBox="1"/>
          <p:nvPr/>
        </p:nvSpPr>
        <p:spPr>
          <a:xfrm>
            <a:off x="6190060" y="1360594"/>
            <a:ext cx="983225" cy="339487"/>
          </a:xfrm>
          <a:prstGeom prst="rect">
            <a:avLst/>
          </a:prstGeom>
          <a:noFill/>
        </p:spPr>
        <p:txBody>
          <a:bodyPr wrap="none" lIns="92364" tIns="46182" rIns="92364" bIns="46182" rtlCol="0">
            <a:spAutoFit/>
          </a:bodyPr>
          <a:lstStyle/>
          <a:p>
            <a:r>
              <a:rPr lang="da-DK" sz="1600" dirty="0" smtClean="0"/>
              <a:t>Estradiol</a:t>
            </a:r>
            <a:endParaRPr lang="da-DK" sz="1600" dirty="0"/>
          </a:p>
        </p:txBody>
      </p:sp>
      <p:cxnSp>
        <p:nvCxnSpPr>
          <p:cNvPr id="12" name="Lige pilforbindelse 3"/>
          <p:cNvCxnSpPr/>
          <p:nvPr/>
        </p:nvCxnSpPr>
        <p:spPr bwMode="auto">
          <a:xfrm>
            <a:off x="7099664" y="1524072"/>
            <a:ext cx="8708" cy="68755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kstboks 9"/>
          <p:cNvSpPr txBox="1"/>
          <p:nvPr/>
        </p:nvSpPr>
        <p:spPr>
          <a:xfrm>
            <a:off x="6974716" y="1149583"/>
            <a:ext cx="1053757" cy="339487"/>
          </a:xfrm>
          <a:prstGeom prst="rect">
            <a:avLst/>
          </a:prstGeom>
          <a:noFill/>
        </p:spPr>
        <p:txBody>
          <a:bodyPr wrap="none" lIns="92364" tIns="46182" rIns="92364" bIns="46182" rtlCol="0">
            <a:spAutoFit/>
          </a:bodyPr>
          <a:lstStyle/>
          <a:p>
            <a:r>
              <a:rPr lang="da-DK" sz="1600" dirty="0" err="1"/>
              <a:t>Ibuprofen</a:t>
            </a:r>
            <a:endParaRPr lang="da-DK" sz="1600" dirty="0"/>
          </a:p>
        </p:txBody>
      </p:sp>
      <p:sp>
        <p:nvSpPr>
          <p:cNvPr id="14" name="textruta 13"/>
          <p:cNvSpPr txBox="1"/>
          <p:nvPr/>
        </p:nvSpPr>
        <p:spPr>
          <a:xfrm>
            <a:off x="2045081" y="5579482"/>
            <a:ext cx="57786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sv-SE" sz="2000" dirty="0" err="1" smtClean="0">
                <a:solidFill>
                  <a:srgbClr val="005EA4"/>
                </a:solidFill>
              </a:rPr>
              <a:t>Diclofenac</a:t>
            </a:r>
            <a:r>
              <a:rPr lang="sv-SE" sz="2000" dirty="0" smtClean="0">
                <a:solidFill>
                  <a:srgbClr val="005EA4"/>
                </a:solidFill>
              </a:rPr>
              <a:t>, </a:t>
            </a:r>
            <a:r>
              <a:rPr lang="sv-SE" sz="2000" dirty="0" err="1">
                <a:solidFill>
                  <a:srgbClr val="005EA4"/>
                </a:solidFill>
              </a:rPr>
              <a:t>etinylestradiol</a:t>
            </a:r>
            <a:r>
              <a:rPr lang="sv-SE" sz="2000" dirty="0">
                <a:solidFill>
                  <a:srgbClr val="005EA4"/>
                </a:solidFill>
              </a:rPr>
              <a:t> </a:t>
            </a:r>
            <a:r>
              <a:rPr lang="sv-SE" sz="2000" dirty="0" smtClean="0">
                <a:solidFill>
                  <a:srgbClr val="005EA4"/>
                </a:solidFill>
              </a:rPr>
              <a:t>and </a:t>
            </a:r>
            <a:r>
              <a:rPr lang="sv-SE" sz="2000" dirty="0" err="1" smtClean="0">
                <a:solidFill>
                  <a:srgbClr val="005EA4"/>
                </a:solidFill>
              </a:rPr>
              <a:t>estradiol</a:t>
            </a:r>
            <a:r>
              <a:rPr lang="sv-SE" sz="2000" dirty="0" smtClean="0">
                <a:solidFill>
                  <a:srgbClr val="005EA4"/>
                </a:solidFill>
              </a:rPr>
              <a:t> </a:t>
            </a:r>
            <a:r>
              <a:rPr lang="sv-SE" sz="2000" dirty="0" err="1" smtClean="0">
                <a:solidFill>
                  <a:srgbClr val="005EA4"/>
                </a:solidFill>
              </a:rPr>
              <a:t>are</a:t>
            </a:r>
            <a:r>
              <a:rPr lang="sv-SE" sz="2000" dirty="0" smtClean="0">
                <a:solidFill>
                  <a:srgbClr val="005EA4"/>
                </a:solidFill>
              </a:rPr>
              <a:t> on the </a:t>
            </a:r>
            <a:r>
              <a:rPr lang="sv-SE" sz="2000" dirty="0" err="1" smtClean="0">
                <a:solidFill>
                  <a:srgbClr val="005EA4"/>
                </a:solidFill>
              </a:rPr>
              <a:t>EU’s</a:t>
            </a:r>
            <a:r>
              <a:rPr lang="sv-SE" sz="2000" dirty="0" smtClean="0">
                <a:solidFill>
                  <a:srgbClr val="005EA4"/>
                </a:solidFill>
              </a:rPr>
              <a:t> </a:t>
            </a:r>
            <a:r>
              <a:rPr lang="sv-SE" sz="2000" dirty="0" err="1" smtClean="0">
                <a:solidFill>
                  <a:srgbClr val="005EA4"/>
                </a:solidFill>
              </a:rPr>
              <a:t>watch</a:t>
            </a:r>
            <a:r>
              <a:rPr lang="sv-SE" sz="2000" dirty="0" smtClean="0">
                <a:solidFill>
                  <a:srgbClr val="005EA4"/>
                </a:solidFill>
              </a:rPr>
              <a:t> list </a:t>
            </a:r>
            <a:r>
              <a:rPr lang="sv-SE" sz="2000" dirty="0" err="1" smtClean="0">
                <a:solidFill>
                  <a:srgbClr val="005EA4"/>
                </a:solidFill>
              </a:rPr>
              <a:t>but</a:t>
            </a:r>
            <a:r>
              <a:rPr lang="sv-SE" sz="2000" dirty="0" smtClean="0">
                <a:solidFill>
                  <a:srgbClr val="005EA4"/>
                </a:solidFill>
              </a:rPr>
              <a:t> </a:t>
            </a:r>
            <a:r>
              <a:rPr lang="sv-SE" sz="2000" dirty="0" err="1" smtClean="0">
                <a:solidFill>
                  <a:srgbClr val="005EA4"/>
                </a:solidFill>
              </a:rPr>
              <a:t>are</a:t>
            </a:r>
            <a:r>
              <a:rPr lang="sv-SE" sz="2000" dirty="0" smtClean="0">
                <a:solidFill>
                  <a:srgbClr val="005EA4"/>
                </a:solidFill>
              </a:rPr>
              <a:t> </a:t>
            </a:r>
            <a:r>
              <a:rPr lang="sv-SE" sz="2000" dirty="0" err="1" smtClean="0">
                <a:solidFill>
                  <a:srgbClr val="005EA4"/>
                </a:solidFill>
              </a:rPr>
              <a:t>regulated</a:t>
            </a:r>
            <a:r>
              <a:rPr lang="sv-SE" sz="2000" dirty="0" smtClean="0">
                <a:solidFill>
                  <a:srgbClr val="005EA4"/>
                </a:solidFill>
              </a:rPr>
              <a:t> in Sweden</a:t>
            </a:r>
            <a:endParaRPr lang="sv-SE" sz="2000" dirty="0">
              <a:solidFill>
                <a:srgbClr val="005E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58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dirty="0" smtClean="0"/>
              <a:t>Examples on </a:t>
            </a:r>
            <a:r>
              <a:rPr lang="sv-SE" dirty="0" err="1" smtClean="0"/>
              <a:t>priority</a:t>
            </a:r>
            <a:r>
              <a:rPr lang="sv-SE" dirty="0" smtClean="0"/>
              <a:t> </a:t>
            </a:r>
            <a:r>
              <a:rPr lang="sv-SE" dirty="0" err="1" smtClean="0"/>
              <a:t>pollutants</a:t>
            </a:r>
            <a:r>
              <a:rPr lang="sv-SE" dirty="0"/>
              <a:t> </a:t>
            </a:r>
            <a:r>
              <a:rPr lang="sv-SE" dirty="0" smtClean="0"/>
              <a:t>in </a:t>
            </a:r>
            <a:r>
              <a:rPr lang="sv-SE" dirty="0" err="1" smtClean="0"/>
              <a:t>waste</a:t>
            </a:r>
            <a:r>
              <a:rPr lang="sv-SE" dirty="0" smtClean="0"/>
              <a:t> </a:t>
            </a:r>
            <a:r>
              <a:rPr lang="sv-SE" dirty="0" err="1" smtClean="0"/>
              <a:t>water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7088" y="1600200"/>
            <a:ext cx="7993384" cy="4525963"/>
          </a:xfrm>
        </p:spPr>
        <p:txBody>
          <a:bodyPr/>
          <a:lstStyle/>
          <a:p>
            <a:r>
              <a:rPr lang="sv-SE" dirty="0" err="1" smtClean="0"/>
              <a:t>organic</a:t>
            </a:r>
            <a:r>
              <a:rPr lang="sv-SE" dirty="0" smtClean="0"/>
              <a:t> </a:t>
            </a:r>
            <a:r>
              <a:rPr lang="sv-SE" dirty="0" err="1" smtClean="0"/>
              <a:t>substances</a:t>
            </a:r>
            <a:r>
              <a:rPr lang="sv-SE" dirty="0" smtClean="0"/>
              <a:t> </a:t>
            </a:r>
          </a:p>
          <a:p>
            <a:pPr lvl="1"/>
            <a:r>
              <a:rPr lang="sv-SE" dirty="0" smtClean="0"/>
              <a:t>PFAS (</a:t>
            </a:r>
            <a:r>
              <a:rPr lang="sv-SE" dirty="0" err="1" smtClean="0"/>
              <a:t>cosmetics</a:t>
            </a:r>
            <a:r>
              <a:rPr lang="sv-SE" dirty="0" smtClean="0"/>
              <a:t>, </a:t>
            </a:r>
            <a:r>
              <a:rPr lang="sv-SE" dirty="0" err="1" smtClean="0"/>
              <a:t>clothes</a:t>
            </a:r>
            <a:r>
              <a:rPr lang="sv-SE" dirty="0" smtClean="0"/>
              <a:t>, </a:t>
            </a:r>
            <a:r>
              <a:rPr lang="sv-SE" dirty="0" err="1" smtClean="0"/>
              <a:t>shoes</a:t>
            </a:r>
            <a:r>
              <a:rPr lang="sv-SE" dirty="0" smtClean="0"/>
              <a:t>, </a:t>
            </a:r>
            <a:r>
              <a:rPr lang="sv-SE" dirty="0" err="1" smtClean="0"/>
              <a:t>pizzaboxes</a:t>
            </a:r>
            <a:r>
              <a:rPr lang="sv-SE" dirty="0" smtClean="0"/>
              <a:t>, </a:t>
            </a:r>
            <a:r>
              <a:rPr lang="sv-SE" dirty="0" err="1" smtClean="0"/>
              <a:t>greaseproof</a:t>
            </a:r>
            <a:r>
              <a:rPr lang="sv-SE" dirty="0" smtClean="0"/>
              <a:t> paper, </a:t>
            </a:r>
            <a:r>
              <a:rPr lang="sv-SE" dirty="0" err="1" smtClean="0"/>
              <a:t>bakery</a:t>
            </a:r>
            <a:r>
              <a:rPr lang="sv-SE" dirty="0" smtClean="0"/>
              <a:t> </a:t>
            </a:r>
            <a:r>
              <a:rPr lang="sv-SE" dirty="0" err="1" smtClean="0"/>
              <a:t>tins</a:t>
            </a:r>
            <a:r>
              <a:rPr lang="sv-SE" dirty="0" smtClean="0"/>
              <a:t> etc.)</a:t>
            </a:r>
          </a:p>
          <a:p>
            <a:pPr lvl="1"/>
            <a:r>
              <a:rPr lang="sv-SE" dirty="0" err="1" smtClean="0"/>
              <a:t>some</a:t>
            </a:r>
            <a:r>
              <a:rPr lang="sv-SE" dirty="0" smtClean="0"/>
              <a:t> </a:t>
            </a:r>
            <a:r>
              <a:rPr lang="sv-SE" dirty="0" err="1" smtClean="0"/>
              <a:t>pesticides</a:t>
            </a:r>
            <a:r>
              <a:rPr lang="sv-SE" dirty="0" smtClean="0"/>
              <a:t> (from </a:t>
            </a:r>
            <a:r>
              <a:rPr lang="sv-SE" dirty="0" err="1" smtClean="0"/>
              <a:t>stormwater</a:t>
            </a:r>
            <a:r>
              <a:rPr lang="sv-SE" dirty="0" smtClean="0"/>
              <a:t>)</a:t>
            </a:r>
          </a:p>
          <a:p>
            <a:pPr lvl="1"/>
            <a:r>
              <a:rPr lang="sv-SE" dirty="0" err="1"/>
              <a:t>o</a:t>
            </a:r>
            <a:r>
              <a:rPr lang="sv-SE" dirty="0" err="1" smtClean="0"/>
              <a:t>thers</a:t>
            </a:r>
            <a:r>
              <a:rPr lang="sv-SE" dirty="0" smtClean="0"/>
              <a:t> </a:t>
            </a:r>
            <a:r>
              <a:rPr lang="sv-SE" dirty="0" err="1" smtClean="0"/>
              <a:t>listed</a:t>
            </a:r>
            <a:r>
              <a:rPr lang="sv-SE" dirty="0" smtClean="0"/>
              <a:t> in WFD, Annex X</a:t>
            </a:r>
          </a:p>
          <a:p>
            <a:endParaRPr lang="sv-SE" dirty="0" smtClean="0"/>
          </a:p>
          <a:p>
            <a:r>
              <a:rPr lang="sv-SE" dirty="0" err="1" smtClean="0"/>
              <a:t>heavy</a:t>
            </a:r>
            <a:r>
              <a:rPr lang="sv-SE" dirty="0" smtClean="0"/>
              <a:t> </a:t>
            </a:r>
            <a:r>
              <a:rPr lang="sv-SE" dirty="0" err="1" smtClean="0"/>
              <a:t>metals</a:t>
            </a:r>
            <a:endParaRPr lang="sv-SE" dirty="0"/>
          </a:p>
          <a:p>
            <a:pPr lvl="1"/>
            <a:r>
              <a:rPr lang="sv-SE" dirty="0" smtClean="0"/>
              <a:t>Hg (old </a:t>
            </a:r>
            <a:r>
              <a:rPr lang="sv-SE" dirty="0" err="1" smtClean="0"/>
              <a:t>sins</a:t>
            </a:r>
            <a:r>
              <a:rPr lang="sv-SE" dirty="0" smtClean="0"/>
              <a:t>), Cd (</a:t>
            </a:r>
            <a:r>
              <a:rPr lang="sv-SE" dirty="0" err="1" smtClean="0"/>
              <a:t>food</a:t>
            </a:r>
            <a:r>
              <a:rPr lang="sv-SE" dirty="0" smtClean="0"/>
              <a:t>), Ni, </a:t>
            </a:r>
            <a:r>
              <a:rPr lang="sv-SE" dirty="0" err="1" smtClean="0"/>
              <a:t>Pb</a:t>
            </a:r>
            <a:r>
              <a:rPr lang="sv-SE" dirty="0" smtClean="0"/>
              <a:t>, Cu (</a:t>
            </a:r>
            <a:r>
              <a:rPr lang="sv-SE" dirty="0" err="1" smtClean="0"/>
              <a:t>waterpipes</a:t>
            </a:r>
            <a:r>
              <a:rPr lang="sv-SE" dirty="0" smtClean="0"/>
              <a:t>) …</a:t>
            </a:r>
          </a:p>
          <a:p>
            <a:pPr marL="457200" lvl="1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2528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vensktVatten OH mall liggande rand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398</Words>
  <Application>Microsoft Office PowerPoint</Application>
  <PresentationFormat>Bildspel på skärmen (4:3)</PresentationFormat>
  <Paragraphs>109</Paragraphs>
  <Slides>13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4" baseType="lpstr">
      <vt:lpstr>SvensktVatten OH mall liggande rand</vt:lpstr>
      <vt:lpstr>Specific pollutants and priority substances in Swedish wastewater – legislation, measures and costs</vt:lpstr>
      <vt:lpstr>Legislation</vt:lpstr>
      <vt:lpstr>Swedish legislation on pollutants under EU Water Framework Directive</vt:lpstr>
      <vt:lpstr>Pharmacuticals and other organic pollutants</vt:lpstr>
      <vt:lpstr>What happens to pharmacutical residues?</vt:lpstr>
      <vt:lpstr>What happens to pharmacutical residues?</vt:lpstr>
      <vt:lpstr>What happens to pharmacutical residues?</vt:lpstr>
      <vt:lpstr>Reduction of drugs in WWTP:s today</vt:lpstr>
      <vt:lpstr>Examples on priority pollutants in waste water</vt:lpstr>
      <vt:lpstr>Technics, strategies and estimated costs</vt:lpstr>
      <vt:lpstr>Technics tested – medical residues and other organic substances </vt:lpstr>
      <vt:lpstr>Parallel strategies are important</vt:lpstr>
      <vt:lpstr>Preliminary estimated costs</vt:lpstr>
    </vt:vector>
  </TitlesOfParts>
  <Company>Svenskt Vatten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VA-chefsträff i Kristianstad 2016-04-26</dc:title>
  <dc:creator>Peter Sörngård</dc:creator>
  <cp:lastModifiedBy>Peter Sörngård</cp:lastModifiedBy>
  <cp:revision>40</cp:revision>
  <dcterms:created xsi:type="dcterms:W3CDTF">2016-05-12T20:10:38Z</dcterms:created>
  <dcterms:modified xsi:type="dcterms:W3CDTF">2016-05-16T14:27:22Z</dcterms:modified>
</cp:coreProperties>
</file>