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76" r:id="rId4"/>
    <p:sldId id="271" r:id="rId5"/>
    <p:sldId id="262" r:id="rId6"/>
    <p:sldId id="281" r:id="rId7"/>
    <p:sldId id="284" r:id="rId8"/>
    <p:sldId id="298" r:id="rId9"/>
    <p:sldId id="283" r:id="rId10"/>
    <p:sldId id="302" r:id="rId11"/>
    <p:sldId id="297" r:id="rId12"/>
    <p:sldId id="299" r:id="rId13"/>
    <p:sldId id="300" r:id="rId14"/>
    <p:sldId id="295" r:id="rId15"/>
    <p:sldId id="296" r:id="rId16"/>
    <p:sldId id="278" r:id="rId17"/>
  </p:sldIdLst>
  <p:sldSz cx="10688638" cy="7562850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1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C70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3429" autoAdjust="0"/>
  </p:normalViewPr>
  <p:slideViewPr>
    <p:cSldViewPr snapToGrid="0" snapToObjects="1" showGuides="1">
      <p:cViewPr varScale="1">
        <p:scale>
          <a:sx n="85" d="100"/>
          <a:sy n="85" d="100"/>
        </p:scale>
        <p:origin x="1872" y="108"/>
      </p:cViewPr>
      <p:guideLst>
        <p:guide orient="horz" pos="3701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47883-A693-124A-A54B-438FFA2BE510}" type="datetimeFigureOut">
              <a:rPr lang="fr-FR" smtClean="0"/>
              <a:pPr/>
              <a:t>28/10/2015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E3D3B-7B2D-3049-86FB-808CAA8838C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4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83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also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offer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further</a:t>
            </a:r>
            <a:r>
              <a:rPr lang="fr-BE" baseline="0" dirty="0" smtClean="0"/>
              <a:t> training on </a:t>
            </a:r>
            <a:r>
              <a:rPr lang="fr-BE" baseline="0" dirty="0" err="1" smtClean="0"/>
              <a:t>what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happens</a:t>
            </a:r>
            <a:r>
              <a:rPr lang="fr-BE" baseline="0" dirty="0" smtClean="0"/>
              <a:t> in Brussels, lobbying, how </a:t>
            </a:r>
            <a:r>
              <a:rPr lang="fr-BE" baseline="0" dirty="0" err="1" smtClean="0"/>
              <a:t>it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works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here</a:t>
            </a:r>
            <a:r>
              <a:rPr lang="fr-BE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07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Network: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stress our established members from bigger countries have just as much to learn from the Estonians as the Estonians have from everyone else. </a:t>
            </a:r>
            <a:endParaRPr lang="en-GB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sz="1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sz="1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BE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Engage:</a:t>
            </a:r>
            <a:endParaRPr lang="en-GB" sz="1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2800" dirty="0" smtClean="0"/>
              <a:t>We reinforce and make visible the important role that water services play.  </a:t>
            </a:r>
          </a:p>
          <a:p>
            <a:pPr marL="0" indent="0">
              <a:buNone/>
            </a:pPr>
            <a:r>
              <a:rPr lang="en-GB" sz="2800" dirty="0" smtClean="0"/>
              <a:t>We aim to shape European legislation to address the following challenges:</a:t>
            </a:r>
          </a:p>
          <a:p>
            <a:pPr marL="182563" lvl="1" indent="0">
              <a:buNone/>
            </a:pPr>
            <a:r>
              <a:rPr lang="en-GB" sz="28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access to water</a:t>
            </a:r>
          </a:p>
          <a:p>
            <a:pPr marL="182563" lvl="1" indent="0">
              <a:buNone/>
            </a:pPr>
            <a:r>
              <a:rPr lang="en-GB" sz="28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water quality</a:t>
            </a:r>
          </a:p>
          <a:p>
            <a:pPr marL="182563" lvl="1" indent="0">
              <a:buNone/>
            </a:pPr>
            <a:r>
              <a:rPr lang="en-GB" sz="28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resource efficiency.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89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Mention the WLG – </a:t>
            </a:r>
            <a:r>
              <a:rPr lang="fr-BE" dirty="0" err="1" smtClean="0"/>
              <a:t>unofficially</a:t>
            </a:r>
            <a:r>
              <a:rPr lang="fr-BE" dirty="0" smtClean="0"/>
              <a:t> of course!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10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what we can </a:t>
            </a:r>
            <a:r>
              <a:rPr lang="it-IT" sz="18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– this is our strength to the Commission and EP.</a:t>
            </a:r>
          </a:p>
          <a:p>
            <a:pPr marL="0" marR="0" lvl="1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1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Lobby and communicate – we are the eyes and ears; we keep our members informed of what is going on here and advise them on how to act</a:t>
            </a:r>
            <a:r>
              <a:rPr lang="it-IT" sz="1800" baseline="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achieve our common goals. 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a lobbying, PR, policy think tank all in one.</a:t>
            </a:r>
            <a:endParaRPr lang="it-IT" sz="18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4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The EC </a:t>
            </a:r>
            <a:r>
              <a:rPr lang="fr-BE" dirty="0" err="1" smtClean="0"/>
              <a:t>is</a:t>
            </a:r>
            <a:r>
              <a:rPr lang="fr-BE" dirty="0" smtClean="0"/>
              <a:t> the institution </a:t>
            </a:r>
            <a:r>
              <a:rPr lang="fr-BE" dirty="0" err="1" smtClean="0"/>
              <a:t>that</a:t>
            </a:r>
            <a:r>
              <a:rPr lang="fr-BE" dirty="0" smtClean="0"/>
              <a:t> proposes </a:t>
            </a:r>
            <a:r>
              <a:rPr lang="fr-BE" dirty="0" err="1" smtClean="0"/>
              <a:t>legistation</a:t>
            </a:r>
            <a:r>
              <a:rPr lang="fr-BE" dirty="0" smtClean="0"/>
              <a:t>. </a:t>
            </a:r>
          </a:p>
          <a:p>
            <a:endParaRPr lang="fr-BE" dirty="0" smtClean="0"/>
          </a:p>
          <a:p>
            <a:r>
              <a:rPr lang="fr-BE" dirty="0" smtClean="0"/>
              <a:t>Meeting – </a:t>
            </a:r>
            <a:r>
              <a:rPr lang="fr-BE" dirty="0" err="1" smtClean="0"/>
              <a:t>We</a:t>
            </a:r>
            <a:r>
              <a:rPr lang="fr-BE" dirty="0" smtClean="0"/>
              <a:t> met </a:t>
            </a:r>
            <a:r>
              <a:rPr lang="fr-BE" dirty="0" err="1" smtClean="0"/>
              <a:t>with</a:t>
            </a:r>
            <a:r>
              <a:rPr lang="fr-BE" dirty="0" smtClean="0"/>
              <a:t> the </a:t>
            </a:r>
            <a:r>
              <a:rPr lang="fr-BE" dirty="0" err="1" smtClean="0"/>
              <a:t>head</a:t>
            </a:r>
            <a:r>
              <a:rPr lang="fr-BE" dirty="0" smtClean="0"/>
              <a:t> of the Water Unit in DG Envi, </a:t>
            </a:r>
            <a:r>
              <a:rPr lang="en-GB" sz="1400" dirty="0" smtClean="0"/>
              <a:t>Pavel </a:t>
            </a:r>
            <a:r>
              <a:rPr lang="en-GB" sz="1400" dirty="0" err="1" smtClean="0"/>
              <a:t>Misiga</a:t>
            </a:r>
            <a:r>
              <a:rPr lang="fr-BE" dirty="0" smtClean="0"/>
              <a:t>i. </a:t>
            </a:r>
            <a:r>
              <a:rPr lang="en-GB" sz="1400" dirty="0" smtClean="0"/>
              <a:t>The Commission's environment directorate fully supports our policy objectives and will continue to help us collaborate with other Commission departments.</a:t>
            </a:r>
            <a:br>
              <a:rPr lang="en-GB" sz="1400" dirty="0" smtClean="0"/>
            </a:br>
            <a:r>
              <a:rPr lang="en-GB" sz="1400" dirty="0" smtClean="0"/>
              <a:t>said our initiatives on the Circular Economy and micro-pollutants were essential.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9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The EC </a:t>
            </a:r>
            <a:r>
              <a:rPr lang="fr-BE" dirty="0" err="1" smtClean="0"/>
              <a:t>is</a:t>
            </a:r>
            <a:r>
              <a:rPr lang="fr-BE" dirty="0" smtClean="0"/>
              <a:t> the institution </a:t>
            </a:r>
            <a:r>
              <a:rPr lang="fr-BE" dirty="0" err="1" smtClean="0"/>
              <a:t>that</a:t>
            </a:r>
            <a:r>
              <a:rPr lang="fr-BE" dirty="0" smtClean="0"/>
              <a:t> proposes </a:t>
            </a:r>
            <a:r>
              <a:rPr lang="fr-BE" dirty="0" err="1" smtClean="0"/>
              <a:t>legistation</a:t>
            </a:r>
            <a:r>
              <a:rPr lang="fr-BE" dirty="0" smtClean="0"/>
              <a:t>. </a:t>
            </a:r>
          </a:p>
          <a:p>
            <a:endParaRPr lang="fr-BE" dirty="0" smtClean="0"/>
          </a:p>
          <a:p>
            <a:r>
              <a:rPr lang="fr-BE" dirty="0" smtClean="0"/>
              <a:t>Meeting – </a:t>
            </a:r>
            <a:r>
              <a:rPr lang="fr-BE" dirty="0" err="1" smtClean="0"/>
              <a:t>We</a:t>
            </a:r>
            <a:r>
              <a:rPr lang="fr-BE" dirty="0" smtClean="0"/>
              <a:t> met </a:t>
            </a:r>
            <a:r>
              <a:rPr lang="fr-BE" dirty="0" err="1" smtClean="0"/>
              <a:t>with</a:t>
            </a:r>
            <a:r>
              <a:rPr lang="fr-BE" dirty="0" smtClean="0"/>
              <a:t> the </a:t>
            </a:r>
            <a:r>
              <a:rPr lang="fr-BE" dirty="0" err="1" smtClean="0"/>
              <a:t>head</a:t>
            </a:r>
            <a:r>
              <a:rPr lang="fr-BE" dirty="0" smtClean="0"/>
              <a:t> of the Water Unit in DG Envi, </a:t>
            </a:r>
            <a:r>
              <a:rPr lang="en-GB" sz="1400" dirty="0" smtClean="0"/>
              <a:t>Pavel </a:t>
            </a:r>
            <a:r>
              <a:rPr lang="en-GB" sz="1400" dirty="0" err="1" smtClean="0"/>
              <a:t>Misiga</a:t>
            </a:r>
            <a:r>
              <a:rPr lang="fr-BE" dirty="0" smtClean="0"/>
              <a:t>i. </a:t>
            </a:r>
            <a:r>
              <a:rPr lang="en-GB" sz="1400" dirty="0" smtClean="0"/>
              <a:t>The Commission's environment directorate fully supports our policy objectives and will continue to help us collaborate with other Commission departments.</a:t>
            </a:r>
            <a:br>
              <a:rPr lang="en-GB" sz="1400" dirty="0" smtClean="0"/>
            </a:br>
            <a:r>
              <a:rPr lang="en-GB" sz="1400" dirty="0" smtClean="0"/>
              <a:t>said our initiatives on the Circular Economy and micro-pollutants were essential.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45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EP</a:t>
            </a:r>
          </a:p>
          <a:p>
            <a:pPr marL="0" marR="0" lvl="1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Intergroup – it is now</a:t>
            </a:r>
            <a:r>
              <a:rPr lang="it-IT" sz="2400" baseline="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Intergroup on biodiversity, climate change, sustainable dev –  with a Water&amp; Agri WG. Meeting on «Access to Water» and «micropollutants in water». </a:t>
            </a:r>
          </a:p>
          <a:p>
            <a:pPr marL="0" marR="0" lvl="1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WLG in internal communication.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97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The EC </a:t>
            </a:r>
            <a:r>
              <a:rPr lang="fr-BE" dirty="0" err="1" smtClean="0"/>
              <a:t>is</a:t>
            </a:r>
            <a:r>
              <a:rPr lang="fr-BE" dirty="0" smtClean="0"/>
              <a:t> the institution </a:t>
            </a:r>
            <a:r>
              <a:rPr lang="fr-BE" dirty="0" err="1" smtClean="0"/>
              <a:t>that</a:t>
            </a:r>
            <a:r>
              <a:rPr lang="fr-BE" dirty="0" smtClean="0"/>
              <a:t> proposes </a:t>
            </a:r>
            <a:r>
              <a:rPr lang="fr-BE" dirty="0" err="1" smtClean="0"/>
              <a:t>legistation</a:t>
            </a:r>
            <a:r>
              <a:rPr lang="fr-BE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825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BE" dirty="0" smtClean="0"/>
              <a:t>R2W</a:t>
            </a:r>
          </a:p>
          <a:p>
            <a:r>
              <a:rPr lang="en-GB" sz="2400" dirty="0" smtClean="0"/>
              <a:t>The Parliament’s call to guarantee the human right to water and sanitation is welcome but its report lacked clarity on key issues.</a:t>
            </a:r>
            <a:br>
              <a:rPr lang="en-GB" sz="2400" dirty="0" smtClean="0"/>
            </a:br>
            <a:r>
              <a:rPr lang="en-GB" sz="2400" dirty="0" smtClean="0"/>
              <a:t>The report rightly concludes that Member States must put in place social policy instruments - such as water affordability mechanisms - to guarantee access to water and sanitation for people who are unable to afford these vital services.</a:t>
            </a:r>
            <a:br>
              <a:rPr lang="en-GB" sz="2400" dirty="0" smtClean="0"/>
            </a:br>
            <a:r>
              <a:rPr lang="en-GB" sz="2400" dirty="0" smtClean="0"/>
              <a:t>However, the Parliament’s report could have focused more on how water services are provided and not on who provides them, since the governance system is a choice for Member States.</a:t>
            </a:r>
            <a:br>
              <a:rPr lang="en-GB" sz="2400" dirty="0" smtClean="0"/>
            </a:br>
            <a:endParaRPr lang="it-IT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E3D3B-7B2D-3049-86FB-808CAA8838C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40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secretariat@eaureau.or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df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df"/><Relationship Id="rId3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11" Type="http://schemas.openxmlformats.org/officeDocument/2006/relationships/image" Target="../media/image9.png"/><Relationship Id="rId10" Type="http://schemas.openxmlformats.org/officeDocument/2006/relationships/image" Target="../media/image10.pdf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: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795" y="4092555"/>
            <a:ext cx="10688639" cy="3470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 12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0190" y="859137"/>
            <a:ext cx="3843696" cy="394726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766" y="859137"/>
            <a:ext cx="2387272" cy="238727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8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534988" y="5267325"/>
            <a:ext cx="7124700" cy="45243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1" i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BE" dirty="0" smtClean="0"/>
              <a:t>Your name here</a:t>
            </a:r>
            <a:endParaRPr lang="fr-FR" dirty="0"/>
          </a:p>
        </p:txBody>
      </p:sp>
      <p:sp>
        <p:nvSpPr>
          <p:cNvPr id="19" name="Espace réservé du texte 17"/>
          <p:cNvSpPr>
            <a:spLocks noGrp="1"/>
          </p:cNvSpPr>
          <p:nvPr>
            <p:ph type="body" sz="quarter" idx="15" hasCustomPrompt="1"/>
          </p:nvPr>
        </p:nvSpPr>
        <p:spPr>
          <a:xfrm>
            <a:off x="534988" y="5719762"/>
            <a:ext cx="9352428" cy="138969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0" i="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organisation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534988" y="4183380"/>
            <a:ext cx="9618662" cy="1067118"/>
          </a:xfrm>
          <a:prstGeom prst="rect">
            <a:avLst/>
          </a:prstGeom>
        </p:spPr>
        <p:txBody>
          <a:bodyPr/>
          <a:lstStyle>
            <a:lvl1pPr algn="l">
              <a:defRPr sz="44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Title Here</a:t>
            </a:r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: topic 5 conten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1"/>
          <p:cNvSpPr>
            <a:spLocks noGrp="1"/>
          </p:cNvSpPr>
          <p:nvPr>
            <p:ph type="body" sz="quarter" idx="14" hasCustomPrompt="1"/>
          </p:nvPr>
        </p:nvSpPr>
        <p:spPr>
          <a:xfrm>
            <a:off x="827088" y="824221"/>
            <a:ext cx="7947203" cy="812800"/>
          </a:xfrm>
          <a:prstGeom prst="rect">
            <a:avLst/>
          </a:prstGeom>
        </p:spPr>
        <p:txBody>
          <a:bodyPr vert="horz"/>
          <a:lstStyle>
            <a:lvl1pPr marL="742950" indent="-742950">
              <a:buClr>
                <a:srgbClr val="C7017F"/>
              </a:buClr>
              <a:buFont typeface="+mj-lt"/>
              <a:buAutoNum type="arabicPeriod" startAt="5"/>
              <a:defRPr sz="4400" b="1" i="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 err="1" smtClean="0"/>
              <a:t>Title</a:t>
            </a:r>
            <a:r>
              <a:rPr lang="fr-FR" dirty="0" smtClean="0"/>
              <a:t> topic</a:t>
            </a:r>
            <a:endParaRPr lang="fr-FR" dirty="0"/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8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>
          <a:xfrm>
            <a:off x="827088" y="2082800"/>
            <a:ext cx="9086888" cy="5588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/>
          </p:nvPr>
        </p:nvSpPr>
        <p:spPr>
          <a:xfrm>
            <a:off x="827088" y="2895595"/>
            <a:ext cx="9086888" cy="2065867"/>
          </a:xfrm>
          <a:prstGeom prst="rect">
            <a:avLst/>
          </a:prstGeom>
        </p:spPr>
        <p:txBody>
          <a:bodyPr vert="horz"/>
          <a:lstStyle>
            <a:lvl1pPr marL="391077" marR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~"/>
              <a:tabLst/>
              <a:defRPr lang="fr-FR" sz="2400" b="1" i="0" baseline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391077" marR="0" lvl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dirty="0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7"/>
          </p:nvPr>
        </p:nvSpPr>
        <p:spPr>
          <a:xfrm>
            <a:off x="827088" y="5232400"/>
            <a:ext cx="9086888" cy="1308373"/>
          </a:xfrm>
          <a:prstGeom prst="rect">
            <a:avLst/>
          </a:prstGeom>
        </p:spPr>
        <p:txBody>
          <a:bodyPr vert="horz"/>
          <a:lstStyle>
            <a:lvl1pPr marL="391077" marR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2783"/>
              </a:buClr>
              <a:buSzTx/>
              <a:buFont typeface="Verdana" panose="020B0604030504040204" pitchFamily="34" charset="0"/>
              <a:buChar char="~"/>
              <a:tabLst/>
              <a:defRPr lang="fr-FR" sz="2000" b="0" i="0" u="none" baseline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391077" marR="0" lvl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dirty="0" smtClean="0"/>
          </a:p>
        </p:txBody>
      </p:sp>
      <p:pic>
        <p:nvPicPr>
          <p:cNvPr id="9" name="Image 27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3" name="Image 28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1: secondary slide contec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411140"/>
            <a:ext cx="4284126" cy="8001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7017F"/>
              </a:buClr>
              <a:buFont typeface="+mj-lt"/>
              <a:buAutoNum type="arabicPeriod" startAt="5"/>
              <a:defRPr sz="16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Repeat title of the topic</a:t>
            </a:r>
            <a:endParaRPr lang="fr-BE" dirty="0"/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21"/>
          </p:nvPr>
        </p:nvSpPr>
        <p:spPr>
          <a:xfrm>
            <a:off x="798513" y="1693553"/>
            <a:ext cx="7975778" cy="1308373"/>
          </a:xfrm>
          <a:prstGeom prst="rect">
            <a:avLst/>
          </a:prstGeom>
        </p:spPr>
        <p:txBody>
          <a:bodyPr vert="horz"/>
          <a:lstStyle>
            <a:lvl1pPr marL="391077" marR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2783"/>
              </a:buClr>
              <a:buSzTx/>
              <a:buFont typeface="Verdana" panose="020B0604030504040204" pitchFamily="34" charset="0"/>
              <a:buChar char="~"/>
              <a:tabLst/>
              <a:defRPr lang="fr-FR" sz="2400" b="0" i="0" u="none" baseline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391077" marR="0" lvl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dirty="0" smtClean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22"/>
          </p:nvPr>
        </p:nvSpPr>
        <p:spPr>
          <a:xfrm>
            <a:off x="798513" y="3259116"/>
            <a:ext cx="7975778" cy="1308373"/>
          </a:xfrm>
          <a:prstGeom prst="rect">
            <a:avLst/>
          </a:prstGeom>
        </p:spPr>
        <p:txBody>
          <a:bodyPr vert="horz"/>
          <a:lstStyle>
            <a:lvl1pPr marL="391077" marR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2783"/>
              </a:buClr>
              <a:buSzTx/>
              <a:buFont typeface="Verdana" panose="020B0604030504040204" pitchFamily="34" charset="0"/>
              <a:buChar char="~"/>
              <a:tabLst/>
              <a:defRPr lang="fr-FR" sz="2400" b="0" i="0" u="none" baseline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391077" marR="0" lvl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dirty="0" smtClean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23"/>
          </p:nvPr>
        </p:nvSpPr>
        <p:spPr>
          <a:xfrm>
            <a:off x="798513" y="5014685"/>
            <a:ext cx="7975778" cy="1308373"/>
          </a:xfrm>
          <a:prstGeom prst="rect">
            <a:avLst/>
          </a:prstGeom>
        </p:spPr>
        <p:txBody>
          <a:bodyPr vert="horz"/>
          <a:lstStyle>
            <a:lvl1pPr marL="391077" marR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2783"/>
              </a:buClr>
              <a:buSzTx/>
              <a:buFont typeface="Verdana" panose="020B0604030504040204" pitchFamily="34" charset="0"/>
              <a:buChar char="~"/>
              <a:tabLst/>
              <a:defRPr lang="fr-FR" sz="2400" b="0" i="0" u="none" baseline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391077" marR="0" lvl="0" indent="-391077" algn="l" defTabSz="52143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dirty="0" smtClean="0"/>
          </a:p>
        </p:txBody>
      </p:sp>
      <p:pic>
        <p:nvPicPr>
          <p:cNvPr id="9" name="Image 27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0" name="Image 28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2: 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18754" y="1245145"/>
            <a:ext cx="7903858" cy="1879601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4400" b="1" i="0" baseline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smtClean="0"/>
              <a:t>  Thank you for your attention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32619" y="5007030"/>
            <a:ext cx="7112000" cy="38100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7" hasCustomPrompt="1"/>
          </p:nvPr>
        </p:nvSpPr>
        <p:spPr>
          <a:xfrm>
            <a:off x="1752600" y="5647267"/>
            <a:ext cx="2928938" cy="1463146"/>
          </a:xfrm>
          <a:prstGeom prst="rect">
            <a:avLst/>
          </a:prstGeom>
        </p:spPr>
        <p:txBody>
          <a:bodyPr vert="horz"/>
          <a:lstStyle>
            <a:lvl1pPr>
              <a:buNone/>
              <a:defRPr sz="11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smtClean="0"/>
              <a:t>Rue du Luxembourg 47-51,</a:t>
            </a:r>
          </a:p>
          <a:p>
            <a:r>
              <a:rPr lang="en-GB" dirty="0" smtClean="0"/>
              <a:t>B-1050 Brussels, Belgium</a:t>
            </a:r>
          </a:p>
          <a:p>
            <a:r>
              <a:rPr lang="en-GB" dirty="0" smtClean="0"/>
              <a:t>Tel: +32 (0)2 706 40 80</a:t>
            </a:r>
          </a:p>
          <a:p>
            <a:r>
              <a:rPr lang="en-GB" dirty="0" smtClean="0"/>
              <a:t>Fax: +32 (0)2 706 40 81 </a:t>
            </a:r>
          </a:p>
          <a:p>
            <a:r>
              <a:rPr lang="en-GB" dirty="0" smtClean="0"/>
              <a:t>BE 0416 415 347</a:t>
            </a:r>
          </a:p>
          <a:p>
            <a:r>
              <a:rPr lang="en-GB" dirty="0" smtClean="0">
                <a:hlinkClick r:id="rId6"/>
              </a:rPr>
              <a:t>secretariat@eaureau.org</a:t>
            </a:r>
            <a:endParaRPr lang="en-GB" dirty="0" smtClean="0"/>
          </a:p>
          <a:p>
            <a:r>
              <a:rPr lang="en-GB" b="1" dirty="0" smtClean="0"/>
              <a:t>www.eureau.org</a:t>
            </a:r>
            <a:endParaRPr lang="en-GB" b="1" dirty="0"/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8" hasCustomPrompt="1"/>
          </p:nvPr>
        </p:nvSpPr>
        <p:spPr>
          <a:xfrm>
            <a:off x="5951859" y="6341533"/>
            <a:ext cx="2928938" cy="768879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BE" dirty="0" smtClean="0"/>
              <a:t>Text here</a:t>
            </a:r>
          </a:p>
          <a:p>
            <a:pPr lvl="0"/>
            <a:r>
              <a:rPr lang="nl-BE" dirty="0" smtClean="0"/>
              <a:t>-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632619" y="2910265"/>
            <a:ext cx="7124700" cy="45243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1" i="0" baseline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BE" dirty="0" smtClean="0"/>
              <a:t>Your name again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9" hasCustomPrompt="1"/>
          </p:nvPr>
        </p:nvSpPr>
        <p:spPr>
          <a:xfrm>
            <a:off x="632619" y="3398327"/>
            <a:ext cx="9352428" cy="43740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err="1" smtClean="0">
                <a:solidFill>
                  <a:srgbClr val="312783"/>
                </a:solidFill>
              </a:rPr>
              <a:t>EurEau</a:t>
            </a:r>
            <a:r>
              <a:rPr lang="en-GB" dirty="0" smtClean="0">
                <a:solidFill>
                  <a:srgbClr val="312783"/>
                </a:solidFill>
              </a:rPr>
              <a:t> title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58" y="5330985"/>
            <a:ext cx="1306139" cy="1924837"/>
          </a:xfrm>
          <a:prstGeom prst="rect">
            <a:avLst/>
          </a:prstGeom>
        </p:spPr>
      </p:pic>
      <p:sp>
        <p:nvSpPr>
          <p:cNvPr id="11" name="Espace réservé du texte 17"/>
          <p:cNvSpPr>
            <a:spLocks noGrp="1"/>
          </p:cNvSpPr>
          <p:nvPr>
            <p:ph type="body" sz="quarter" idx="20" hasCustomPrompt="1"/>
          </p:nvPr>
        </p:nvSpPr>
        <p:spPr>
          <a:xfrm>
            <a:off x="632619" y="3835730"/>
            <a:ext cx="9352428" cy="43741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smtClean="0">
                <a:solidFill>
                  <a:srgbClr val="312783"/>
                </a:solidFill>
              </a:rPr>
              <a:t>Your job title in your organisation – your organisation</a:t>
            </a:r>
          </a:p>
        </p:txBody>
      </p:sp>
      <p:sp>
        <p:nvSpPr>
          <p:cNvPr id="12" name="Espace réservé du texte 17"/>
          <p:cNvSpPr>
            <a:spLocks noGrp="1"/>
          </p:cNvSpPr>
          <p:nvPr>
            <p:ph type="body" sz="quarter" idx="21" hasCustomPrompt="1"/>
          </p:nvPr>
        </p:nvSpPr>
        <p:spPr>
          <a:xfrm>
            <a:off x="632619" y="4273143"/>
            <a:ext cx="9352428" cy="48886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="0" i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 smtClean="0">
                <a:solidFill>
                  <a:srgbClr val="312783"/>
                </a:solidFill>
              </a:rPr>
              <a:t>Your email address </a:t>
            </a:r>
            <a:endParaRPr lang="en-GB" dirty="0">
              <a:solidFill>
                <a:srgbClr val="312783"/>
              </a:solidFill>
            </a:endParaRPr>
          </a:p>
        </p:txBody>
      </p:sp>
      <p:pic>
        <p:nvPicPr>
          <p:cNvPr id="14" name="Image 27" descr="motif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9" name="Image 28" descr="motif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84"/>
          <a:stretch/>
        </p:blipFill>
        <p:spPr>
          <a:xfrm>
            <a:off x="7595130" y="2719445"/>
            <a:ext cx="1736244" cy="205443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8"/>
          <a:stretch/>
        </p:blipFill>
        <p:spPr>
          <a:xfrm>
            <a:off x="4467225" y="2695695"/>
            <a:ext cx="1752600" cy="205443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76" y="2463379"/>
            <a:ext cx="1498600" cy="2636091"/>
          </a:xfrm>
          <a:prstGeom prst="rect">
            <a:avLst/>
          </a:prstGeom>
        </p:spPr>
      </p:pic>
      <p:pic>
        <p:nvPicPr>
          <p:cNvPr id="7" name="Image 6" descr="motif-net.ai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376208" y="6595533"/>
            <a:ext cx="1934634" cy="1934634"/>
          </a:xfrm>
          <a:prstGeom prst="rect">
            <a:avLst/>
          </a:prstGeom>
        </p:spPr>
      </p:pic>
      <p:pic>
        <p:nvPicPr>
          <p:cNvPr id="8" name="Image 7" descr="motif-wat.ai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7303298" y="6357409"/>
            <a:ext cx="2258842" cy="2298704"/>
          </a:xfrm>
          <a:prstGeom prst="rect">
            <a:avLst/>
          </a:prstGeom>
        </p:spPr>
      </p:pic>
      <p:pic>
        <p:nvPicPr>
          <p:cNvPr id="9" name="Image 8" descr="motif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0403" y="6357409"/>
            <a:ext cx="2314636" cy="2377014"/>
          </a:xfrm>
          <a:prstGeom prst="rect">
            <a:avLst/>
          </a:prstGeom>
        </p:spPr>
      </p:pic>
      <p:pic>
        <p:nvPicPr>
          <p:cNvPr id="10" name="Image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24"/>
          <a:stretch/>
        </p:blipFill>
        <p:spPr>
          <a:xfrm>
            <a:off x="4594225" y="4709981"/>
            <a:ext cx="1498600" cy="389509"/>
          </a:xfrm>
          <a:prstGeom prst="rect">
            <a:avLst/>
          </a:prstGeom>
        </p:spPr>
      </p:pic>
      <p:pic>
        <p:nvPicPr>
          <p:cNvPr id="12" name="Image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24"/>
          <a:stretch/>
        </p:blipFill>
        <p:spPr>
          <a:xfrm>
            <a:off x="7683419" y="4709961"/>
            <a:ext cx="1498600" cy="389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2: Intr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4"/>
          <p:cNvSpPr txBox="1">
            <a:spLocks/>
          </p:cNvSpPr>
          <p:nvPr/>
        </p:nvSpPr>
        <p:spPr>
          <a:xfrm>
            <a:off x="9165568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Espace réservé du pied de page 4"/>
          <p:cNvSpPr txBox="1">
            <a:spLocks/>
          </p:cNvSpPr>
          <p:nvPr userDrawn="1"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28" name="Image 27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29" name="Image 28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24" hasCustomPrompt="1"/>
          </p:nvPr>
        </p:nvSpPr>
        <p:spPr>
          <a:xfrm>
            <a:off x="730512" y="903606"/>
            <a:ext cx="9082334" cy="1273938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/>
              <a:defRPr sz="30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7334" indent="-325898">
              <a:buClr>
                <a:srgbClr val="C7017F"/>
              </a:buClr>
              <a:buFont typeface="Verdana" panose="020B0604030504040204" pitchFamily="34" charset="0"/>
              <a:buChar char="~"/>
              <a:defRPr sz="28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42874" indent="0">
              <a:buClr>
                <a:srgbClr val="C7017F"/>
              </a:buClr>
              <a:buNone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C7017F"/>
              </a:buCl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What are you going to talk about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5" hasCustomPrompt="1"/>
          </p:nvPr>
        </p:nvSpPr>
        <p:spPr>
          <a:xfrm>
            <a:off x="730512" y="2217421"/>
            <a:ext cx="9082334" cy="1177289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2"/>
              <a:defRPr sz="30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7334" indent="-325898">
              <a:buClr>
                <a:srgbClr val="C7017F"/>
              </a:buClr>
              <a:defRPr lang="en-US" sz="28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42874" indent="0">
              <a:buClr>
                <a:srgbClr val="C7017F"/>
              </a:buClr>
              <a:buNone/>
              <a:defRPr lang="en-US" sz="24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C7017F"/>
              </a:buCl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Intro/background/to date</a:t>
            </a:r>
          </a:p>
          <a:p>
            <a:pPr marL="847334" lvl="1" indent="-325898" algn="l" defTabSz="521437" rtl="0" eaLnBrk="1" latinLnBrk="0" hangingPunct="1">
              <a:spcBef>
                <a:spcPct val="20000"/>
              </a:spcBef>
              <a:buClr>
                <a:srgbClr val="C7017F"/>
              </a:buClr>
              <a:buFont typeface="Arial"/>
              <a:buChar char="–"/>
            </a:pPr>
            <a:r>
              <a:rPr lang="en-US" dirty="0" smtClean="0"/>
              <a:t>Second level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26" hasCustomPrompt="1"/>
          </p:nvPr>
        </p:nvSpPr>
        <p:spPr>
          <a:xfrm>
            <a:off x="722506" y="3432175"/>
            <a:ext cx="9090340" cy="1196975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3"/>
              <a:defRPr sz="30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7334" indent="-325898">
              <a:buClr>
                <a:srgbClr val="C7017F"/>
              </a:buClr>
              <a:defRPr lang="en-US" sz="28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42874" indent="0">
              <a:buClr>
                <a:srgbClr val="C7017F"/>
              </a:buClr>
              <a:buNone/>
              <a:defRPr lang="en-US" sz="24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C7017F"/>
              </a:buCl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Issues</a:t>
            </a:r>
          </a:p>
          <a:p>
            <a:pPr marL="847334" lvl="1" indent="-325898" algn="l" defTabSz="521437" rtl="0" eaLnBrk="1" latinLnBrk="0" hangingPunct="1">
              <a:spcBef>
                <a:spcPct val="20000"/>
              </a:spcBef>
              <a:buClr>
                <a:srgbClr val="C7017F"/>
              </a:buClr>
              <a:buFont typeface="Arial"/>
              <a:buChar char="–"/>
            </a:pPr>
            <a:r>
              <a:rPr lang="en-US" dirty="0" smtClean="0"/>
              <a:t>Second level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7" hasCustomPrompt="1"/>
          </p:nvPr>
        </p:nvSpPr>
        <p:spPr>
          <a:xfrm>
            <a:off x="722506" y="4663441"/>
            <a:ext cx="9082334" cy="110871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4"/>
              <a:defRPr sz="30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7334" indent="-325898">
              <a:buClr>
                <a:srgbClr val="C7017F"/>
              </a:buClr>
              <a:defRPr lang="en-US" sz="28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42874" indent="0">
              <a:buClr>
                <a:srgbClr val="C7017F"/>
              </a:buClr>
              <a:buNone/>
              <a:defRPr lang="en-US" sz="24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C7017F"/>
              </a:buCl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err="1" smtClean="0"/>
              <a:t>EurEau</a:t>
            </a:r>
            <a:r>
              <a:rPr lang="en-US" dirty="0" smtClean="0"/>
              <a:t> position/view</a:t>
            </a:r>
          </a:p>
          <a:p>
            <a:pPr marL="847334" lvl="1" indent="-325898" algn="l" defTabSz="521437" rtl="0" eaLnBrk="1" latinLnBrk="0" hangingPunct="1">
              <a:spcBef>
                <a:spcPct val="20000"/>
              </a:spcBef>
              <a:buClr>
                <a:srgbClr val="C7017F"/>
              </a:buClr>
              <a:buFont typeface="Arial"/>
              <a:buChar char="–"/>
            </a:pPr>
            <a:r>
              <a:rPr lang="en-US" dirty="0" smtClean="0"/>
              <a:t>Second level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28" hasCustomPrompt="1"/>
          </p:nvPr>
        </p:nvSpPr>
        <p:spPr>
          <a:xfrm>
            <a:off x="722506" y="5772151"/>
            <a:ext cx="9082334" cy="110871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5"/>
              <a:defRPr sz="30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47334" indent="-325898">
              <a:buClr>
                <a:srgbClr val="C7017F"/>
              </a:buClr>
              <a:defRPr lang="en-US" sz="28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42874" indent="0">
              <a:buClr>
                <a:srgbClr val="C7017F"/>
              </a:buClr>
              <a:buNone/>
              <a:defRPr lang="en-US" sz="2400" kern="12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C7017F"/>
              </a:buCl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What to do</a:t>
            </a:r>
          </a:p>
          <a:p>
            <a:pPr marL="847334" lvl="1" indent="-325898" algn="l" defTabSz="521437" rtl="0" eaLnBrk="1" latinLnBrk="0" hangingPunct="1">
              <a:spcBef>
                <a:spcPct val="20000"/>
              </a:spcBef>
              <a:buClr>
                <a:srgbClr val="C7017F"/>
              </a:buClr>
              <a:buFont typeface="Arial"/>
              <a:buChar char="–"/>
            </a:pPr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9435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Content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925513"/>
            <a:ext cx="8574564" cy="80010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/>
              <a:defRPr sz="40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Title topic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798513" y="2136775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text. Highlight key words in </a:t>
            </a:r>
            <a:r>
              <a:rPr lang="en-GB" dirty="0" smtClean="0">
                <a:solidFill>
                  <a:srgbClr val="C7017F"/>
                </a:solidFill>
              </a:rPr>
              <a:t>pink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798513" y="4260850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text. Highlight key words in </a:t>
            </a:r>
            <a:r>
              <a:rPr lang="en-GB" dirty="0" smtClean="0">
                <a:solidFill>
                  <a:srgbClr val="C7017F"/>
                </a:solidFill>
              </a:rPr>
              <a:t>pink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Image 27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3" name="Image 28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41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Content i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925513"/>
            <a:ext cx="8574564" cy="80010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/>
              <a:defRPr sz="40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Title topic</a:t>
            </a:r>
            <a:endParaRPr lang="fr-BE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 hasCustomPrompt="1"/>
          </p:nvPr>
        </p:nvSpPr>
        <p:spPr>
          <a:xfrm>
            <a:off x="798512" y="2663191"/>
            <a:ext cx="2630488" cy="3382010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C7017F"/>
              </a:buClr>
              <a:buFont typeface="Calibri" panose="020F0502020204030204" pitchFamily="34" charset="0"/>
              <a:buChar char="~"/>
              <a:defRPr sz="200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1436" indent="0">
              <a:buNone/>
              <a:defRPr/>
            </a:lvl2pPr>
          </a:lstStyle>
          <a:p>
            <a:pPr lvl="0"/>
            <a:r>
              <a:rPr lang="fr-BE" dirty="0" smtClean="0"/>
              <a:t>Item 1</a:t>
            </a:r>
          </a:p>
          <a:p>
            <a:pPr lvl="0"/>
            <a:endParaRPr lang="fr-BE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98514" y="2120900"/>
            <a:ext cx="2630486" cy="560706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7017F"/>
              </a:buClr>
              <a:buFont typeface="+mj-lt"/>
              <a:buNone/>
              <a:defRPr sz="16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3705543" y="2677796"/>
            <a:ext cx="2631600" cy="3382010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C7017F"/>
              </a:buClr>
              <a:buFont typeface="Calibri" panose="020F0502020204030204" pitchFamily="34" charset="0"/>
              <a:buChar char="~"/>
              <a:defRPr sz="200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1436" indent="0">
              <a:buNone/>
              <a:defRPr/>
            </a:lvl2pPr>
          </a:lstStyle>
          <a:p>
            <a:pPr lvl="0"/>
            <a:r>
              <a:rPr lang="fr-BE" dirty="0" smtClean="0"/>
              <a:t>Item 1</a:t>
            </a:r>
          </a:p>
          <a:p>
            <a:pPr lvl="0"/>
            <a:endParaRPr lang="fr-BE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3705543" y="2135505"/>
            <a:ext cx="2631599" cy="560706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7017F"/>
              </a:buClr>
              <a:buFont typeface="+mj-lt"/>
              <a:buNone/>
              <a:defRPr sz="16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6741477" y="2661921"/>
            <a:ext cx="2631600" cy="3382010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C7017F"/>
              </a:buClr>
              <a:buFont typeface="Calibri" panose="020F0502020204030204" pitchFamily="34" charset="0"/>
              <a:buChar char="~"/>
              <a:defRPr sz="200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1436" indent="0">
              <a:buNone/>
              <a:defRPr/>
            </a:lvl2pPr>
          </a:lstStyle>
          <a:p>
            <a:pPr lvl="0"/>
            <a:r>
              <a:rPr lang="fr-BE" dirty="0" smtClean="0"/>
              <a:t>Item 1</a:t>
            </a:r>
          </a:p>
          <a:p>
            <a:pPr lvl="0"/>
            <a:endParaRPr lang="fr-BE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6741477" y="2136667"/>
            <a:ext cx="2631599" cy="561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7017F"/>
              </a:buClr>
              <a:buFont typeface="+mj-lt"/>
              <a:buNone/>
              <a:defRPr sz="1600" b="1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fr-BE" dirty="0"/>
          </a:p>
        </p:txBody>
      </p:sp>
      <p:pic>
        <p:nvPicPr>
          <p:cNvPr id="13" name="Image 27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4" name="Image 28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secondary slide for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 12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9" name="Image 18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2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798513" y="1983172"/>
            <a:ext cx="8666162" cy="1460993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main point secondary slide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798513" y="3619582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text box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411140"/>
            <a:ext cx="4284126" cy="8001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7017F"/>
              </a:buClr>
              <a:buFont typeface="+mj-lt"/>
              <a:buAutoNum type="arabicPeriod"/>
              <a:defRPr sz="16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Repeat title of the topic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498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opic 2_Content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925513"/>
            <a:ext cx="8574564" cy="80010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2"/>
              <a:defRPr sz="40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Title topic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798513" y="2136775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text. Highlight key words in </a:t>
            </a:r>
            <a:r>
              <a:rPr lang="en-GB" dirty="0" smtClean="0">
                <a:solidFill>
                  <a:srgbClr val="C7017F"/>
                </a:solidFill>
              </a:rPr>
              <a:t>pink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798513" y="4260850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text. Highlight key words in </a:t>
            </a:r>
            <a:r>
              <a:rPr lang="en-GB" dirty="0" smtClean="0">
                <a:solidFill>
                  <a:srgbClr val="C7017F"/>
                </a:solidFill>
              </a:rPr>
              <a:t>pink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Image 27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3" name="Image 28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7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secondary slide top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 12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9" name="Image 18" descr="motif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2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798513" y="1983172"/>
            <a:ext cx="8666162" cy="1460993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main point secondary slide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798513" y="3619582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text box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411140"/>
            <a:ext cx="4284126" cy="8001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7017F"/>
              </a:buClr>
              <a:buFont typeface="+mj-lt"/>
              <a:buAutoNum type="arabicPeriod" startAt="2"/>
              <a:defRPr sz="16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Repeat title of the topic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03223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Content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925513"/>
            <a:ext cx="8574564" cy="80010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3"/>
              <a:defRPr sz="40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Title topic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798513" y="2136775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text. Highlight key words in </a:t>
            </a:r>
            <a:r>
              <a:rPr lang="en-GB" dirty="0" smtClean="0">
                <a:solidFill>
                  <a:srgbClr val="C7017F"/>
                </a:solidFill>
              </a:rPr>
              <a:t>pink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798513" y="4260850"/>
            <a:ext cx="8666162" cy="1971675"/>
          </a:xfrm>
          <a:prstGeom prst="rect">
            <a:avLst/>
          </a:prstGeom>
        </p:spPr>
        <p:txBody>
          <a:bodyPr/>
          <a:lstStyle>
            <a:lvl1pPr>
              <a:buClr>
                <a:srgbClr val="C7017F"/>
              </a:buClr>
              <a:buFont typeface="Verdana" panose="020B0604030504040204" pitchFamily="34" charset="0"/>
              <a:buChar char="~"/>
              <a:defRPr sz="24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2438" indent="-363538"/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text. Highlight key words in </a:t>
            </a:r>
            <a:r>
              <a:rPr lang="en-GB" dirty="0" smtClean="0">
                <a:solidFill>
                  <a:srgbClr val="C7017F"/>
                </a:solidFill>
              </a:rPr>
              <a:t>pink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Image 27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13" name="Image 28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55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9: examp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 txBox="1">
            <a:spLocks/>
          </p:cNvSpPr>
          <p:nvPr/>
        </p:nvSpPr>
        <p:spPr>
          <a:xfrm>
            <a:off x="267217" y="7194190"/>
            <a:ext cx="338473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Water </a:t>
            </a:r>
            <a:r>
              <a:rPr kumimoji="0" lang="fr-FR" sz="1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Matters</a:t>
            </a:r>
            <a:r>
              <a:rPr kumimoji="0" lang="fr-FR" sz="1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24431" y="7194190"/>
            <a:ext cx="1278545" cy="218104"/>
          </a:xfrm>
          <a:prstGeom prst="rect">
            <a:avLst/>
          </a:prstGeom>
        </p:spPr>
        <p:txBody>
          <a:bodyPr/>
          <a:lstStyle>
            <a:lvl1pPr marL="0" marR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b="0" baseline="30000" smtClean="0"/>
            </a:lvl1pPr>
          </a:lstStyle>
          <a:p>
            <a:pPr marL="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7017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eureau.org</a:t>
            </a:r>
            <a:endParaRPr kumimoji="0" lang="fr-FR" sz="1200" b="0" i="0" u="none" strike="noStrike" kern="1200" cap="none" spc="0" normalizeH="0" baseline="30000" noProof="0" dirty="0" smtClean="0">
              <a:ln>
                <a:noFill/>
              </a:ln>
              <a:solidFill>
                <a:srgbClr val="C7017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0" y="141469"/>
            <a:ext cx="926592" cy="136550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798513" y="925513"/>
            <a:ext cx="8574564" cy="800100"/>
          </a:xfrm>
          <a:prstGeom prst="rect">
            <a:avLst/>
          </a:prstGeom>
        </p:spPr>
        <p:txBody>
          <a:bodyPr/>
          <a:lstStyle>
            <a:lvl1pPr marL="742950" indent="-742950">
              <a:buClr>
                <a:srgbClr val="C7017F"/>
              </a:buClr>
              <a:buFont typeface="+mj-lt"/>
              <a:buAutoNum type="arabicPeriod" startAt="4"/>
              <a:defRPr sz="4000" b="1" baseline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Title topic</a:t>
            </a:r>
            <a:endParaRPr lang="fr-B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798513" y="1982788"/>
            <a:ext cx="8574087" cy="429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BE" dirty="0" smtClean="0"/>
              <a:t>Picture</a:t>
            </a:r>
            <a:endParaRPr lang="fr-BE" dirty="0"/>
          </a:p>
        </p:txBody>
      </p:sp>
      <p:pic>
        <p:nvPicPr>
          <p:cNvPr id="7" name="Image 27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3154" y="-3184299"/>
            <a:ext cx="3843696" cy="3947266"/>
          </a:xfrm>
          <a:prstGeom prst="rect">
            <a:avLst/>
          </a:prstGeom>
        </p:spPr>
      </p:pic>
      <p:pic>
        <p:nvPicPr>
          <p:cNvPr id="8" name="Image 28" descr="motif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22030" y="2177543"/>
            <a:ext cx="3843696" cy="394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28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9" r:id="rId3"/>
    <p:sldLayoutId id="2147483663" r:id="rId4"/>
    <p:sldLayoutId id="2147483680" r:id="rId5"/>
    <p:sldLayoutId id="2147483681" r:id="rId6"/>
    <p:sldLayoutId id="2147483683" r:id="rId7"/>
    <p:sldLayoutId id="2147483682" r:id="rId8"/>
    <p:sldLayoutId id="2147483684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ecretariat@eaureau.or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Presentation to 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29 </a:t>
            </a:r>
            <a:r>
              <a:rPr lang="en-GB" dirty="0"/>
              <a:t>October </a:t>
            </a:r>
            <a:r>
              <a:rPr lang="en-GB" dirty="0" smtClean="0"/>
              <a:t>2015, Brussels</a:t>
            </a:r>
            <a:endParaRPr lang="en-GB" dirty="0"/>
          </a:p>
          <a:p>
            <a:endParaRPr lang="fr-B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Welcome to </a:t>
            </a:r>
            <a:r>
              <a:rPr lang="de-CH" dirty="0" smtClean="0"/>
              <a:t>EurEau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798513" y="1178098"/>
            <a:ext cx="8276272" cy="5482343"/>
          </a:xfrm>
          <a:prstGeom prst="rect">
            <a:avLst/>
          </a:prstGeom>
        </p:spPr>
        <p:txBody>
          <a:bodyPr/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Commission</a:t>
            </a:r>
          </a:p>
          <a:p>
            <a:pPr marL="3556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attends and </a:t>
            </a:r>
            <a:r>
              <a:rPr lang="en-GB" sz="24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influences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EC Expert Groups meetings of the DWD, UWWTD, BWD.</a:t>
            </a:r>
          </a:p>
          <a:p>
            <a:pPr marL="3556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attends and </a:t>
            </a:r>
            <a:r>
              <a:rPr lang="en-GB" sz="24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influences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meetings of the Common Implementation Strategy (CIS) of the WFD.</a:t>
            </a:r>
          </a:p>
          <a:p>
            <a:pPr marL="3429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is </a:t>
            </a:r>
            <a:r>
              <a:rPr lang="en-GB" sz="24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European Innovation Partnership (EIP) on Water and Water Joint Programming Initiative (JPI).</a:t>
            </a:r>
          </a:p>
          <a:p>
            <a:pPr marL="3429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Verdana" panose="020B0604030504040204" pitchFamily="34" charset="0"/>
              <a:buChar char="~"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regularly </a:t>
            </a:r>
            <a:r>
              <a:rPr lang="en-GB" sz="24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meets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relevant European Commission’s officials in bilateral meetings.</a:t>
            </a:r>
            <a:endParaRPr lang="en-GB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98512" y="411140"/>
            <a:ext cx="4982527" cy="3813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C7017F"/>
                </a:solidFill>
              </a:rPr>
              <a:t>5. </a:t>
            </a:r>
            <a:r>
              <a:rPr lang="en-GB" dirty="0" smtClean="0"/>
              <a:t>European Commission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9633" y="1450058"/>
            <a:ext cx="7735887" cy="5166360"/>
          </a:xfrm>
          <a:prstGeom prst="rect">
            <a:avLst/>
          </a:prstGeom>
        </p:spPr>
        <p:txBody>
          <a:bodyPr/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Verdana" panose="020B0604030504040204" pitchFamily="34" charset="0"/>
              <a:buChar char="~"/>
            </a:pPr>
            <a:r>
              <a:rPr lang="it-IT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European Commission since Nov 2014</a:t>
            </a:r>
          </a:p>
          <a:p>
            <a:pPr lvl="1">
              <a:buFont typeface="Verdana" panose="020B0604030504040204" pitchFamily="34" charset="0"/>
              <a:buChar char="~"/>
            </a:pPr>
            <a:r>
              <a:rPr lang="it-IT" sz="1800" b="1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r>
              <a:rPr lang="it-IT" sz="18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priorities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jobs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growth,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investments.</a:t>
            </a:r>
          </a:p>
          <a:p>
            <a:pPr lvl="1">
              <a:buFont typeface="Verdana" panose="020B0604030504040204" pitchFamily="34" charset="0"/>
              <a:buChar char="~"/>
            </a:pPr>
            <a:endParaRPr lang="it-IT" sz="18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7675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</a:t>
            </a:r>
            <a:r>
              <a:rPr lang="it-IT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 </a:t>
            </a: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</a:t>
            </a:r>
            <a:r>
              <a:rPr lang="it-IT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</a:t>
            </a: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</a:t>
            </a:r>
            <a:endParaRPr lang="it-IT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DWD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Verdana" panose="020B0604030504040204" pitchFamily="34" charset="0"/>
              <a:buChar char="~"/>
            </a:pP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 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chemicals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legislation.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reuse 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in the list of 2015 legislative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proposals.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WFD review by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2019.</a:t>
            </a:r>
          </a:p>
          <a:p>
            <a:pPr lvl="1">
              <a:buFont typeface="Verdana" panose="020B0604030504040204" pitchFamily="34" charset="0"/>
              <a:buChar char="~"/>
            </a:pP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/>
              <a:buNone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GB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798513" y="1471612"/>
            <a:ext cx="8276272" cy="4940477"/>
          </a:xfrm>
          <a:prstGeom prst="rect">
            <a:avLst/>
          </a:prstGeom>
        </p:spPr>
        <p:txBody>
          <a:bodyPr/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Parliament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~"/>
            </a:pP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sponsors the </a:t>
            </a: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 Intergroup on biodiversity, climate change and sustainable development, cooperating with the working group ‘agriculture and water management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~"/>
            </a:pPr>
            <a:endParaRPr lang="en-GB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~"/>
            </a:pP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regularly meets MEPs on relevant topics in bilateral meetings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~"/>
            </a:pPr>
            <a:endParaRPr lang="en-GB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~"/>
            </a:pP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EurEau follows the relevant parliamentary committees and shares with MEPs voting recommendations.</a:t>
            </a:r>
          </a:p>
        </p:txBody>
      </p:sp>
    </p:spTree>
    <p:extLst>
      <p:ext uri="{BB962C8B-B14F-4D97-AF65-F5344CB8AC3E}">
        <p14:creationId xmlns:p14="http://schemas.microsoft.com/office/powerpoint/2010/main" val="25223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98512" y="411139"/>
            <a:ext cx="4982527" cy="6161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C7017F"/>
                </a:solidFill>
              </a:rPr>
              <a:t>5. </a:t>
            </a:r>
            <a:r>
              <a:rPr lang="en-GB" dirty="0" smtClean="0"/>
              <a:t>What topics do we work on these institutions with?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9633" y="1450058"/>
            <a:ext cx="7735887" cy="5166360"/>
          </a:xfrm>
          <a:prstGeom prst="rect">
            <a:avLst/>
          </a:prstGeom>
        </p:spPr>
        <p:txBody>
          <a:bodyPr/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Right2Water</a:t>
            </a:r>
          </a:p>
          <a:p>
            <a:pPr marL="361950" lvl="1" indent="-325438">
              <a:buFont typeface="Verdana" panose="020B0604030504040204" pitchFamily="34" charset="0"/>
              <a:buChar char="~"/>
            </a:pPr>
            <a:endParaRPr lang="it-IT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Micropollutants</a:t>
            </a:r>
          </a:p>
          <a:p>
            <a:pPr marL="361950" lvl="1" indent="-325438">
              <a:buFont typeface="Verdana" panose="020B0604030504040204" pitchFamily="34" charset="0"/>
              <a:buChar char="~"/>
            </a:pPr>
            <a:endParaRPr lang="it-IT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Microplastics</a:t>
            </a:r>
          </a:p>
          <a:p>
            <a:pPr marL="361950" lvl="1" indent="-325438">
              <a:buFont typeface="Verdana" panose="020B0604030504040204" pitchFamily="34" charset="0"/>
              <a:buChar char="~"/>
            </a:pPr>
            <a:endParaRPr lang="it-IT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economy and recovery</a:t>
            </a:r>
          </a:p>
          <a:p>
            <a:pPr marL="361950" lvl="1" indent="-325438">
              <a:buFont typeface="Verdana" panose="020B0604030504040204" pitchFamily="34" charset="0"/>
              <a:buChar char="~"/>
            </a:pPr>
            <a:endParaRPr lang="it-IT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reuse</a:t>
            </a:r>
          </a:p>
          <a:p>
            <a:pPr marL="361950" lvl="1" indent="-325438">
              <a:buFont typeface="Verdana" panose="020B0604030504040204" pitchFamily="34" charset="0"/>
              <a:buChar char="~"/>
            </a:pPr>
            <a:endParaRPr lang="it-IT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lvl="1" indent="-325438">
              <a:buFont typeface="Verdana" panose="020B0604030504040204" pitchFamily="34" charset="0"/>
              <a:buChar char="~"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Benchmarking and transparency</a:t>
            </a:r>
            <a:r>
              <a:rPr lang="en-GB" sz="1800" dirty="0" smtClean="0"/>
              <a:t>.</a:t>
            </a:r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/>
              <a:buNone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GB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827088" y="824221"/>
            <a:ext cx="7947203" cy="53044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Other </a:t>
            </a:r>
            <a:r>
              <a:rPr lang="en-GB" sz="2800" dirty="0" smtClean="0"/>
              <a:t>stakeholders</a:t>
            </a:r>
            <a:endParaRPr lang="en-GB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27088" y="1586089"/>
            <a:ext cx="8276272" cy="5288844"/>
          </a:xfrm>
        </p:spPr>
        <p:txBody>
          <a:bodyPr/>
          <a:lstStyle/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Other </a:t>
            </a:r>
            <a:r>
              <a:rPr lang="en-GB" sz="2000" dirty="0" smtClean="0"/>
              <a:t>water </a:t>
            </a:r>
            <a:r>
              <a:rPr lang="en-GB" sz="2000" dirty="0"/>
              <a:t>organisations (World Water Council, IWA, </a:t>
            </a:r>
            <a:r>
              <a:rPr lang="en-GB" sz="2000" dirty="0" err="1"/>
              <a:t>WssTP</a:t>
            </a:r>
            <a:r>
              <a:rPr lang="en-GB" sz="2000" dirty="0"/>
              <a:t>, APE, EWA)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CEEP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European Benchmarking Cooperation Foundation (EBCF)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 err="1"/>
              <a:t>Aquabench</a:t>
            </a:r>
            <a:endParaRPr lang="en-GB" sz="2000" dirty="0"/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WAREG (Water Regulators)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Pharmaceutical Industry (EFPIA, EGA, AESGP)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Pesticides producers (ECPA)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Farmers (COPA COGECA and CEJA)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European Sustainable Phosphorus Platform (ESPP)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Coagulant producers (INCOPA) 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European Chemical Industries (CEFIC)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European Green NGOs (EEB, </a:t>
            </a:r>
            <a:r>
              <a:rPr lang="en-GB" sz="2000" dirty="0" err="1"/>
              <a:t>Chemsec</a:t>
            </a:r>
            <a:r>
              <a:rPr lang="en-GB" sz="2000" dirty="0"/>
              <a:t>) </a:t>
            </a:r>
          </a:p>
          <a:p>
            <a:pPr marL="342900" indent="-342900">
              <a:buFont typeface="Verdana" panose="020B0604030504040204" pitchFamily="34" charset="0"/>
              <a:buChar char="~"/>
            </a:pPr>
            <a:r>
              <a:rPr lang="en-GB" sz="2000" dirty="0"/>
              <a:t>Consultancies (Deloitte, Milieu, </a:t>
            </a:r>
            <a:r>
              <a:rPr lang="en-GB" sz="2000" dirty="0" err="1"/>
              <a:t>Ramboll</a:t>
            </a:r>
            <a:r>
              <a:rPr lang="en-GB" sz="2000" dirty="0" smtClean="0"/>
              <a:t>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48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827088" y="824221"/>
            <a:ext cx="7947203" cy="733646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>
                <a:solidFill>
                  <a:srgbClr val="C7017F"/>
                </a:solidFill>
              </a:rPr>
              <a:t>6. </a:t>
            </a:r>
            <a:r>
              <a:rPr lang="en-GB" sz="4000" dirty="0" smtClean="0"/>
              <a:t>EurEau and you</a:t>
            </a:r>
            <a:endParaRPr lang="fr-BE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27088" y="2082800"/>
            <a:ext cx="8276272" cy="4329289"/>
          </a:xfrm>
        </p:spPr>
        <p:txBody>
          <a:bodyPr/>
          <a:lstStyle/>
          <a:p>
            <a:pPr marL="0" lvl="0" indent="0"/>
            <a:r>
              <a:rPr lang="en-GB" dirty="0"/>
              <a:t>~ </a:t>
            </a:r>
            <a:r>
              <a:rPr lang="en-GB" dirty="0" smtClean="0"/>
              <a:t>Website</a:t>
            </a:r>
          </a:p>
          <a:p>
            <a:pPr marL="0" lvl="0" indent="0"/>
            <a:endParaRPr lang="en-GB" dirty="0"/>
          </a:p>
          <a:p>
            <a:pPr marL="0" lvl="0" indent="0"/>
            <a:r>
              <a:rPr lang="en-GB" dirty="0"/>
              <a:t>~ </a:t>
            </a:r>
            <a:r>
              <a:rPr lang="en-GB" dirty="0" smtClean="0"/>
              <a:t>Intranet </a:t>
            </a:r>
          </a:p>
          <a:p>
            <a:pPr marL="0" lvl="0" indent="0"/>
            <a:endParaRPr lang="en-GB" dirty="0"/>
          </a:p>
          <a:p>
            <a:pPr marL="0" lvl="0" indent="0"/>
            <a:r>
              <a:rPr lang="en-GB" dirty="0"/>
              <a:t>~ Newsletter </a:t>
            </a:r>
            <a:endParaRPr lang="en-GB" dirty="0" smtClean="0"/>
          </a:p>
          <a:p>
            <a:pPr marL="0" lvl="0" indent="0"/>
            <a:endParaRPr lang="en-GB" dirty="0"/>
          </a:p>
          <a:p>
            <a:pPr marL="0" lvl="0" indent="0"/>
            <a:r>
              <a:rPr lang="en-GB" dirty="0"/>
              <a:t>~ Social </a:t>
            </a:r>
            <a:r>
              <a:rPr lang="en-GB" dirty="0" smtClean="0"/>
              <a:t>media</a:t>
            </a:r>
          </a:p>
          <a:p>
            <a:pPr marL="0" lvl="0" indent="0"/>
            <a:endParaRPr lang="en-GB" dirty="0"/>
          </a:p>
          <a:p>
            <a:pPr marL="0" lvl="0" indent="0"/>
            <a:r>
              <a:rPr lang="en-GB" dirty="0" smtClean="0"/>
              <a:t>~ </a:t>
            </a:r>
            <a:r>
              <a:rPr lang="en-GB" dirty="0"/>
              <a:t>EurEau Annual Report </a:t>
            </a:r>
            <a:r>
              <a:rPr lang="en-GB" dirty="0" smtClean="0"/>
              <a:t>2016</a:t>
            </a:r>
            <a:r>
              <a:rPr lang="en-GB" dirty="0" smtClean="0"/>
              <a:t>.</a:t>
            </a:r>
            <a:endParaRPr lang="en-GB" dirty="0"/>
          </a:p>
          <a:p>
            <a:pPr marL="342900" indent="-342900">
              <a:buFont typeface="Verdana" panose="020B0604030504040204" pitchFamily="34" charset="0"/>
              <a:buChar char="~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93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b="0" dirty="0"/>
              <a:t>Neil Dhot: </a:t>
            </a:r>
            <a:r>
              <a:rPr lang="en-GB" b="0" dirty="0">
                <a:solidFill>
                  <a:srgbClr val="273583"/>
                </a:solidFill>
              </a:rPr>
              <a:t>neil.dhot@eureau.org</a:t>
            </a:r>
          </a:p>
          <a:p>
            <a:r>
              <a:rPr lang="en-GB" b="0" dirty="0"/>
              <a:t>Caroline Greene: </a:t>
            </a:r>
            <a:r>
              <a:rPr lang="en-GB" b="0" dirty="0">
                <a:solidFill>
                  <a:srgbClr val="273583"/>
                </a:solidFill>
              </a:rPr>
              <a:t>caroline.greene@eureau.org</a:t>
            </a:r>
          </a:p>
          <a:p>
            <a:r>
              <a:rPr lang="en-GB" b="0" dirty="0"/>
              <a:t>Bertrand </a:t>
            </a:r>
            <a:r>
              <a:rPr lang="en-GB" b="0" dirty="0" err="1"/>
              <a:t>Vallet</a:t>
            </a:r>
            <a:r>
              <a:rPr lang="en-GB" b="0" dirty="0"/>
              <a:t>: </a:t>
            </a:r>
            <a:r>
              <a:rPr lang="en-GB" b="0" dirty="0">
                <a:solidFill>
                  <a:srgbClr val="273583"/>
                </a:solidFill>
              </a:rPr>
              <a:t>bertrand.vallet@eureau.org</a:t>
            </a:r>
            <a:r>
              <a:rPr lang="en-GB" b="0" dirty="0"/>
              <a:t> </a:t>
            </a:r>
          </a:p>
          <a:p>
            <a:r>
              <a:rPr lang="en-GB" b="0" dirty="0"/>
              <a:t>Carla Chiaretti: </a:t>
            </a:r>
            <a:r>
              <a:rPr lang="en-GB" b="0" dirty="0">
                <a:solidFill>
                  <a:srgbClr val="273583"/>
                </a:solidFill>
              </a:rPr>
              <a:t>carla.chiaretti@eureau.org</a:t>
            </a:r>
            <a:r>
              <a:rPr lang="en-GB" b="0" dirty="0"/>
              <a:t> </a:t>
            </a:r>
          </a:p>
          <a:p>
            <a:endParaRPr lang="fr-BE" dirty="0"/>
          </a:p>
        </p:txBody>
      </p:sp>
      <p:sp>
        <p:nvSpPr>
          <p:cNvPr id="35" name="Espace réservé du texte 1"/>
          <p:cNvSpPr>
            <a:spLocks noGrp="1"/>
          </p:cNvSpPr>
          <p:nvPr>
            <p:ph type="body" sz="quarter" idx="15"/>
          </p:nvPr>
        </p:nvSpPr>
        <p:spPr>
          <a:xfrm>
            <a:off x="632619" y="1030663"/>
            <a:ext cx="7389992" cy="1879601"/>
          </a:xfrm>
        </p:spPr>
        <p:txBody>
          <a:bodyPr/>
          <a:lstStyle/>
          <a:p>
            <a:r>
              <a:rPr lang="en-GB" dirty="0" smtClean="0"/>
              <a:t>Thank you</a:t>
            </a:r>
          </a:p>
          <a:p>
            <a:r>
              <a:rPr lang="en-GB" dirty="0" smtClean="0"/>
              <a:t>for your attention</a:t>
            </a:r>
          </a:p>
        </p:txBody>
      </p:sp>
      <p:sp>
        <p:nvSpPr>
          <p:cNvPr id="36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5951858" y="6341533"/>
            <a:ext cx="3247947" cy="768879"/>
          </a:xfrm>
        </p:spPr>
        <p:txBody>
          <a:bodyPr/>
          <a:lstStyle/>
          <a:p>
            <a:r>
              <a:rPr lang="en-GB" b="1" dirty="0" smtClean="0"/>
              <a:t>EurEau. Water Matters.</a:t>
            </a:r>
          </a:p>
          <a:p>
            <a:r>
              <a:rPr lang="en-GB" dirty="0" smtClean="0"/>
              <a:t>www.eureau.org</a:t>
            </a:r>
            <a:endParaRPr lang="en-GB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752600" y="5647267"/>
            <a:ext cx="2928938" cy="1463146"/>
          </a:xfrm>
        </p:spPr>
        <p:txBody>
          <a:bodyPr/>
          <a:lstStyle/>
          <a:p>
            <a:r>
              <a:rPr lang="en-GB" dirty="0"/>
              <a:t>Rue du Luxembourg 47-51,</a:t>
            </a:r>
          </a:p>
          <a:p>
            <a:r>
              <a:rPr lang="en-GB" dirty="0"/>
              <a:t>B-1050 Brussels, Belgium</a:t>
            </a:r>
          </a:p>
          <a:p>
            <a:r>
              <a:rPr lang="en-GB" dirty="0"/>
              <a:t>Tel: +32 (0)2 706 40 80</a:t>
            </a:r>
          </a:p>
          <a:p>
            <a:r>
              <a:rPr lang="en-GB" dirty="0"/>
              <a:t>Fax: +32 (0)2 706 40 81 </a:t>
            </a:r>
          </a:p>
          <a:p>
            <a:r>
              <a:rPr lang="en-GB" dirty="0"/>
              <a:t>BE 0416 415 347</a:t>
            </a:r>
          </a:p>
          <a:p>
            <a:r>
              <a:rPr lang="en-GB" dirty="0">
                <a:hlinkClick r:id="rId2"/>
              </a:rPr>
              <a:t>secretariat@eaureau.org</a:t>
            </a:r>
            <a:endParaRPr lang="en-GB" dirty="0"/>
          </a:p>
          <a:p>
            <a:r>
              <a:rPr lang="en-GB" b="1" dirty="0"/>
              <a:t>www.eureau.org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271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24"/>
          </p:nvPr>
        </p:nvSpPr>
        <p:spPr>
          <a:xfrm>
            <a:off x="730512" y="1652205"/>
            <a:ext cx="9082334" cy="671260"/>
          </a:xfrm>
        </p:spPr>
        <p:txBody>
          <a:bodyPr/>
          <a:lstStyle/>
          <a:p>
            <a:r>
              <a:rPr lang="en-GB" dirty="0" smtClean="0"/>
              <a:t>Who are we</a:t>
            </a:r>
            <a:r>
              <a:rPr lang="en-GB" dirty="0" smtClean="0"/>
              <a:t>?</a:t>
            </a:r>
          </a:p>
          <a:p>
            <a:r>
              <a:rPr lang="en-GB" dirty="0"/>
              <a:t>What do we do</a:t>
            </a:r>
            <a:r>
              <a:rPr lang="en-GB" dirty="0" smtClean="0"/>
              <a:t>?</a:t>
            </a:r>
          </a:p>
          <a:p>
            <a:r>
              <a:rPr lang="en-GB" dirty="0"/>
              <a:t>Our </a:t>
            </a:r>
            <a:r>
              <a:rPr lang="en-GB" dirty="0" smtClean="0"/>
              <a:t>priorities</a:t>
            </a:r>
          </a:p>
          <a:p>
            <a:r>
              <a:rPr lang="en-GB" dirty="0"/>
              <a:t>How we </a:t>
            </a:r>
            <a:r>
              <a:rPr lang="en-GB" dirty="0" smtClean="0"/>
              <a:t>work</a:t>
            </a:r>
          </a:p>
          <a:p>
            <a:r>
              <a:rPr lang="en-GB" dirty="0"/>
              <a:t>EurEau and EU</a:t>
            </a:r>
          </a:p>
          <a:p>
            <a:r>
              <a:rPr lang="en-GB" dirty="0"/>
              <a:t>EurEau and you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7240137" cy="639762"/>
          </a:xfrm>
          <a:prstGeom prst="rect">
            <a:avLst/>
          </a:prstGeom>
        </p:spPr>
        <p:txBody>
          <a:bodyPr/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400" b="1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  <a:endParaRPr lang="en-GB" sz="3400" b="1" dirty="0">
              <a:solidFill>
                <a:srgbClr val="C7017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err="1" smtClean="0"/>
              <a:t>Who</a:t>
            </a:r>
            <a:r>
              <a:rPr lang="fr-BE" dirty="0" smtClean="0"/>
              <a:t> are </a:t>
            </a:r>
            <a:r>
              <a:rPr lang="fr-BE" dirty="0" err="1" smtClean="0"/>
              <a:t>we</a:t>
            </a:r>
            <a:r>
              <a:rPr lang="fr-BE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879792" y="1851026"/>
            <a:ext cx="1944687" cy="338201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EurEau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voice of</a:t>
            </a:r>
          </a:p>
          <a:p>
            <a:pPr marL="0" indent="0">
              <a:buNone/>
            </a:pPr>
            <a:r>
              <a:rPr lang="en-GB" dirty="0"/>
              <a:t>Europe’s</a:t>
            </a:r>
          </a:p>
          <a:p>
            <a:pPr marL="0" indent="0">
              <a:buNone/>
            </a:pPr>
            <a:r>
              <a:rPr lang="en-GB" dirty="0"/>
              <a:t>Water sector</a:t>
            </a:r>
          </a:p>
          <a:p>
            <a:pPr marL="0" indent="0">
              <a:buNone/>
            </a:pPr>
            <a:r>
              <a:rPr lang="en-GB" dirty="0">
                <a:solidFill>
                  <a:srgbClr val="C7017F"/>
                </a:solidFill>
              </a:rPr>
              <a:t>since 1975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2981931" y="1851026"/>
            <a:ext cx="1945510" cy="363537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Our</a:t>
            </a:r>
          </a:p>
          <a:p>
            <a:pPr marL="0" indent="0">
              <a:buNone/>
            </a:pPr>
            <a:r>
              <a:rPr lang="en-GB" b="1" dirty="0" smtClean="0"/>
              <a:t>members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are the </a:t>
            </a:r>
          </a:p>
          <a:p>
            <a:pPr marL="0" indent="0">
              <a:buNone/>
            </a:pPr>
            <a:r>
              <a:rPr lang="en-GB" dirty="0"/>
              <a:t>national</a:t>
            </a:r>
          </a:p>
          <a:p>
            <a:pPr marL="0" indent="0">
              <a:buNone/>
            </a:pPr>
            <a:r>
              <a:rPr lang="en-GB" dirty="0"/>
              <a:t>water </a:t>
            </a:r>
          </a:p>
          <a:p>
            <a:pPr marL="0" indent="0">
              <a:buNone/>
            </a:pPr>
            <a:r>
              <a:rPr lang="en-GB" dirty="0"/>
              <a:t>services</a:t>
            </a:r>
          </a:p>
          <a:p>
            <a:pPr marL="0" indent="0">
              <a:buNone/>
            </a:pPr>
            <a:r>
              <a:rPr lang="en-GB" dirty="0"/>
              <a:t>associations</a:t>
            </a:r>
          </a:p>
          <a:p>
            <a:pPr marL="0" indent="0">
              <a:buNone/>
            </a:pPr>
            <a:r>
              <a:rPr lang="en-GB" dirty="0">
                <a:solidFill>
                  <a:srgbClr val="C7017F"/>
                </a:solidFill>
              </a:rPr>
              <a:t>from 28</a:t>
            </a:r>
          </a:p>
          <a:p>
            <a:pPr marL="0" indent="0">
              <a:buNone/>
            </a:pPr>
            <a:r>
              <a:rPr lang="en-GB" dirty="0">
                <a:solidFill>
                  <a:srgbClr val="C7017F"/>
                </a:solidFill>
              </a:rPr>
              <a:t>European</a:t>
            </a:r>
          </a:p>
          <a:p>
            <a:pPr marL="0" indent="0">
              <a:buNone/>
            </a:pPr>
            <a:r>
              <a:rPr lang="en-GB" dirty="0">
                <a:solidFill>
                  <a:srgbClr val="C7017F"/>
                </a:solidFill>
              </a:rPr>
              <a:t>countries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>
          <a:xfrm>
            <a:off x="5084894" y="1851026"/>
            <a:ext cx="1945510" cy="338201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We </a:t>
            </a:r>
          </a:p>
          <a:p>
            <a:pPr marL="0" indent="0">
              <a:buNone/>
            </a:pPr>
            <a:r>
              <a:rPr lang="en-GB" b="1" dirty="0"/>
              <a:t>represent</a:t>
            </a:r>
          </a:p>
          <a:p>
            <a:pPr marL="0" indent="0">
              <a:buNone/>
            </a:pPr>
            <a:r>
              <a:rPr lang="en-GB" dirty="0"/>
              <a:t>public and</a:t>
            </a:r>
          </a:p>
          <a:p>
            <a:pPr marL="0" indent="0">
              <a:buNone/>
            </a:pPr>
            <a:r>
              <a:rPr lang="en-GB" dirty="0"/>
              <a:t>private</a:t>
            </a:r>
          </a:p>
          <a:p>
            <a:pPr marL="0" indent="0">
              <a:buNone/>
            </a:pPr>
            <a:r>
              <a:rPr lang="en-GB" dirty="0"/>
              <a:t>drinking</a:t>
            </a:r>
          </a:p>
          <a:p>
            <a:pPr marL="0" indent="0">
              <a:buNone/>
            </a:pPr>
            <a:r>
              <a:rPr lang="en-GB" dirty="0"/>
              <a:t>and waste</a:t>
            </a:r>
          </a:p>
          <a:p>
            <a:pPr marL="0" indent="0">
              <a:buNone/>
            </a:pPr>
            <a:r>
              <a:rPr lang="en-GB" dirty="0"/>
              <a:t>water </a:t>
            </a:r>
          </a:p>
          <a:p>
            <a:pPr marL="0" indent="0">
              <a:buNone/>
            </a:pPr>
            <a:r>
              <a:rPr lang="en-GB" dirty="0">
                <a:solidFill>
                  <a:srgbClr val="C7017F"/>
                </a:solidFill>
              </a:rPr>
              <a:t>services</a:t>
            </a:r>
          </a:p>
          <a:p>
            <a:pPr marL="0" indent="0">
              <a:buNone/>
            </a:pPr>
            <a:r>
              <a:rPr lang="en-GB" dirty="0"/>
              <a:t>providers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030404" y="1851026"/>
            <a:ext cx="2072956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2000" b="1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Employing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500,000 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people,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sector 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makes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significant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 to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European</a:t>
            </a:r>
          </a:p>
          <a:p>
            <a:pPr>
              <a:spcBef>
                <a:spcPts val="400"/>
              </a:spcBef>
            </a:pPr>
            <a:r>
              <a:rPr lang="en-GB" sz="20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economy</a:t>
            </a:r>
          </a:p>
        </p:txBody>
      </p:sp>
    </p:spTree>
    <p:extLst>
      <p:ext uri="{BB962C8B-B14F-4D97-AF65-F5344CB8AC3E}">
        <p14:creationId xmlns:p14="http://schemas.microsoft.com/office/powerpoint/2010/main" val="5796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98513" y="742633"/>
            <a:ext cx="8574564" cy="800100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>
                <a:solidFill>
                  <a:srgbClr val="C7017F"/>
                </a:solidFill>
              </a:rPr>
              <a:t>2. </a:t>
            </a:r>
            <a:r>
              <a:rPr lang="fr-BE" dirty="0" err="1" smtClean="0"/>
              <a:t>What</a:t>
            </a:r>
            <a:r>
              <a:rPr lang="fr-BE" dirty="0" smtClean="0"/>
              <a:t> do </a:t>
            </a:r>
            <a:r>
              <a:rPr lang="fr-BE" dirty="0" err="1" smtClean="0"/>
              <a:t>we</a:t>
            </a:r>
            <a:r>
              <a:rPr lang="fr-BE" dirty="0" smtClean="0"/>
              <a:t> do? </a:t>
            </a:r>
            <a:endParaRPr lang="fr-BE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>
          <a:xfrm>
            <a:off x="798513" y="2247406"/>
            <a:ext cx="8666162" cy="4131945"/>
          </a:xfrm>
        </p:spPr>
        <p:txBody>
          <a:bodyPr/>
          <a:lstStyle/>
          <a:p>
            <a:r>
              <a:rPr lang="en-GB" dirty="0"/>
              <a:t>We provide a </a:t>
            </a:r>
            <a:r>
              <a:rPr lang="en-GB" b="1" dirty="0">
                <a:solidFill>
                  <a:srgbClr val="C7017F"/>
                </a:solidFill>
              </a:rPr>
              <a:t>network</a:t>
            </a:r>
            <a:r>
              <a:rPr lang="en-GB" dirty="0">
                <a:solidFill>
                  <a:srgbClr val="C7017F"/>
                </a:solidFill>
              </a:rPr>
              <a:t> </a:t>
            </a:r>
            <a:r>
              <a:rPr lang="en-GB" dirty="0"/>
              <a:t>for our members to share </a:t>
            </a:r>
            <a:r>
              <a:rPr lang="en-GB" b="1" dirty="0"/>
              <a:t>knowledge </a:t>
            </a:r>
            <a:r>
              <a:rPr lang="en-GB" dirty="0"/>
              <a:t>and ideas, exchange </a:t>
            </a:r>
            <a:r>
              <a:rPr lang="en-GB" b="1" dirty="0"/>
              <a:t>best practices</a:t>
            </a:r>
            <a:r>
              <a:rPr lang="en-GB" dirty="0"/>
              <a:t>, analyse common problems and </a:t>
            </a:r>
            <a:r>
              <a:rPr lang="en-GB" b="1" dirty="0"/>
              <a:t>develop effective solutions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</a:t>
            </a:r>
            <a:r>
              <a:rPr lang="en-GB" b="1" dirty="0">
                <a:solidFill>
                  <a:srgbClr val="C7017F"/>
                </a:solidFill>
              </a:rPr>
              <a:t>engage</a:t>
            </a:r>
            <a:r>
              <a:rPr lang="en-GB" b="1" dirty="0"/>
              <a:t> with EU policy makers </a:t>
            </a:r>
            <a:r>
              <a:rPr lang="en-GB" dirty="0"/>
              <a:t>to </a:t>
            </a:r>
            <a:r>
              <a:rPr lang="en-GB" b="1" dirty="0" smtClean="0"/>
              <a:t>highlight the role water </a:t>
            </a:r>
            <a:r>
              <a:rPr lang="en-GB" b="1" dirty="0" smtClean="0"/>
              <a:t>services play</a:t>
            </a:r>
            <a:r>
              <a:rPr lang="en-GB" dirty="0" smtClean="0"/>
              <a:t> and </a:t>
            </a:r>
            <a:r>
              <a:rPr lang="en-GB" b="1" dirty="0" smtClean="0"/>
              <a:t>influence </a:t>
            </a:r>
            <a:r>
              <a:rPr lang="en-GB" b="1" dirty="0"/>
              <a:t>European legislation</a:t>
            </a:r>
            <a:r>
              <a:rPr lang="en-GB" dirty="0"/>
              <a:t> </a:t>
            </a:r>
            <a:r>
              <a:rPr lang="en-GB" dirty="0" smtClean="0"/>
              <a:t>so as </a:t>
            </a:r>
            <a:r>
              <a:rPr lang="en-GB" dirty="0"/>
              <a:t>to respond to the common challenges shared by the European water sector.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45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>
          <a:xfrm>
            <a:off x="798513" y="1404052"/>
            <a:ext cx="8061007" cy="2822508"/>
          </a:xfrm>
        </p:spPr>
        <p:txBody>
          <a:bodyPr/>
          <a:lstStyle/>
          <a:p>
            <a:r>
              <a:rPr lang="en-GB" dirty="0"/>
              <a:t>We provide networking opportunities for EurEau members to </a:t>
            </a:r>
            <a:r>
              <a:rPr lang="en-GB" b="1" dirty="0">
                <a:solidFill>
                  <a:srgbClr val="C7017F"/>
                </a:solidFill>
              </a:rPr>
              <a:t>meet</a:t>
            </a:r>
            <a:r>
              <a:rPr lang="en-GB" b="1" dirty="0"/>
              <a:t> </a:t>
            </a:r>
            <a:r>
              <a:rPr lang="en-GB" dirty="0"/>
              <a:t>with </a:t>
            </a:r>
            <a:r>
              <a:rPr lang="en-GB" b="1" dirty="0"/>
              <a:t>representatives</a:t>
            </a:r>
            <a:r>
              <a:rPr lang="en-GB" dirty="0"/>
              <a:t> of the </a:t>
            </a:r>
            <a:r>
              <a:rPr lang="en-GB" b="1" dirty="0"/>
              <a:t>European institutions.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We identify </a:t>
            </a:r>
            <a:r>
              <a:rPr lang="en-GB" b="1" dirty="0">
                <a:solidFill>
                  <a:srgbClr val="C7017F"/>
                </a:solidFill>
              </a:rPr>
              <a:t>partners</a:t>
            </a:r>
            <a:r>
              <a:rPr lang="en-GB" dirty="0">
                <a:solidFill>
                  <a:srgbClr val="C7017F"/>
                </a:solidFill>
              </a:rPr>
              <a:t> </a:t>
            </a:r>
            <a:r>
              <a:rPr lang="en-GB" b="1" dirty="0"/>
              <a:t>beyond the water sector</a:t>
            </a:r>
            <a:r>
              <a:rPr lang="en-GB" dirty="0"/>
              <a:t> to work with.</a:t>
            </a:r>
            <a:endParaRPr lang="en-GB" strike="sngStrike" dirty="0"/>
          </a:p>
          <a:p>
            <a:endParaRPr lang="fr-B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98513" y="411140"/>
            <a:ext cx="4284126" cy="391500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>
                <a:solidFill>
                  <a:srgbClr val="C7017F"/>
                </a:solidFill>
              </a:rPr>
              <a:t>2. </a:t>
            </a:r>
            <a:r>
              <a:rPr lang="fr-BE" dirty="0" err="1" smtClean="0"/>
              <a:t>What</a:t>
            </a:r>
            <a:r>
              <a:rPr lang="fr-BE" dirty="0" smtClean="0"/>
              <a:t> do </a:t>
            </a:r>
            <a:r>
              <a:rPr lang="fr-BE" dirty="0" err="1" smtClean="0"/>
              <a:t>we</a:t>
            </a:r>
            <a:r>
              <a:rPr lang="fr-BE" dirty="0" smtClean="0"/>
              <a:t> do?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798513" y="630873"/>
            <a:ext cx="8574564" cy="8001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C7017F"/>
                </a:solidFill>
              </a:rPr>
              <a:t>3. </a:t>
            </a:r>
            <a:r>
              <a:rPr lang="en-GB" dirty="0" smtClean="0"/>
              <a:t>Our priorities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877491" y="2318525"/>
            <a:ext cx="8416607" cy="3949065"/>
          </a:xfrm>
        </p:spPr>
        <p:txBody>
          <a:bodyPr/>
          <a:lstStyle/>
          <a:p>
            <a:pPr marL="355600" lvl="1" indent="-325438">
              <a:spcBef>
                <a:spcPts val="1200"/>
              </a:spcBef>
              <a:buFont typeface="Verdana" panose="020B0604030504040204" pitchFamily="34" charset="0"/>
              <a:buChar char="~"/>
            </a:pPr>
            <a:r>
              <a:rPr lang="en-GB" sz="2400" b="1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Protecting</a:t>
            </a:r>
            <a:r>
              <a:rPr lang="en-GB" sz="24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resources from pollution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55600" lvl="1" indent="-325438">
              <a:spcBef>
                <a:spcPts val="1200"/>
              </a:spcBef>
              <a:buFont typeface="Verdana" panose="020B0604030504040204" pitchFamily="34" charset="0"/>
              <a:buChar char="~"/>
            </a:pPr>
            <a:endParaRPr lang="en-GB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5600" lvl="1" indent="-325438">
              <a:spcBef>
                <a:spcPts val="1200"/>
              </a:spcBef>
              <a:buFont typeface="Verdana" panose="020B0604030504040204" pitchFamily="34" charset="0"/>
              <a:buChar char="~"/>
            </a:pP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Securing </a:t>
            </a: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investments for the water sector by applying an </a:t>
            </a:r>
            <a:r>
              <a:rPr lang="en-GB" sz="2400" b="1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appropriate</a:t>
            </a:r>
            <a:r>
              <a:rPr lang="en-GB" sz="2400" b="1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pricing policy</a:t>
            </a:r>
            <a:r>
              <a:rPr lang="en-GB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55600" lvl="1" indent="-325438">
              <a:spcBef>
                <a:spcPts val="1200"/>
              </a:spcBef>
              <a:buFont typeface="Verdana" panose="020B0604030504040204" pitchFamily="34" charset="0"/>
              <a:buChar char="~"/>
            </a:pPr>
            <a:endParaRPr lang="en-GB" sz="24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5600" lvl="1" indent="-325438">
              <a:spcBef>
                <a:spcPts val="1200"/>
              </a:spcBef>
              <a:buFont typeface="Verdana" panose="020B0604030504040204" pitchFamily="34" charset="0"/>
              <a:buChar char="~"/>
            </a:pP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Promoting the </a:t>
            </a:r>
            <a:r>
              <a:rPr lang="en-GB" sz="2400" b="1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sustainable</a:t>
            </a:r>
            <a:r>
              <a:rPr lang="en-GB" sz="24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resources through the circular economy.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330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827088" y="722621"/>
            <a:ext cx="7947203" cy="812800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>
                <a:solidFill>
                  <a:srgbClr val="C7017F"/>
                </a:solidFill>
              </a:rPr>
              <a:t>4. </a:t>
            </a:r>
            <a:r>
              <a:rPr lang="en-GB" sz="4000" dirty="0" smtClean="0"/>
              <a:t>How we work</a:t>
            </a: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27088" y="1666240"/>
            <a:ext cx="8073072" cy="4175760"/>
          </a:xfrm>
        </p:spPr>
        <p:txBody>
          <a:bodyPr/>
          <a:lstStyle/>
          <a:p>
            <a:pPr marL="0" indent="0"/>
            <a:r>
              <a:rPr lang="en-GB" dirty="0"/>
              <a:t>Governance structure: </a:t>
            </a:r>
          </a:p>
          <a:p>
            <a:pPr>
              <a:buFont typeface="Verdana" panose="020B0604030504040204" pitchFamily="34" charset="0"/>
              <a:buChar char="~"/>
            </a:pPr>
            <a:r>
              <a:rPr lang="en-GB" dirty="0">
                <a:solidFill>
                  <a:srgbClr val="C7017F"/>
                </a:solidFill>
              </a:rPr>
              <a:t>Executive Committee</a:t>
            </a:r>
          </a:p>
          <a:p>
            <a:pPr>
              <a:buFont typeface="Verdana" panose="020B0604030504040204" pitchFamily="34" charset="0"/>
              <a:buChar char="~"/>
            </a:pPr>
            <a:r>
              <a:rPr lang="en-GB" dirty="0" smtClean="0">
                <a:solidFill>
                  <a:srgbClr val="C7017F"/>
                </a:solidFill>
              </a:rPr>
              <a:t>General </a:t>
            </a:r>
            <a:r>
              <a:rPr lang="en-GB" dirty="0">
                <a:solidFill>
                  <a:srgbClr val="C7017F"/>
                </a:solidFill>
              </a:rPr>
              <a:t>Assembly </a:t>
            </a:r>
          </a:p>
          <a:p>
            <a:pPr>
              <a:buFont typeface="Verdana" panose="020B0604030504040204" pitchFamily="34" charset="0"/>
              <a:buChar char="~"/>
            </a:pPr>
            <a:r>
              <a:rPr lang="en-GB" dirty="0" smtClean="0">
                <a:solidFill>
                  <a:srgbClr val="C7017F"/>
                </a:solidFill>
              </a:rPr>
              <a:t>3 </a:t>
            </a:r>
            <a:r>
              <a:rPr lang="en-GB" dirty="0">
                <a:solidFill>
                  <a:srgbClr val="C7017F"/>
                </a:solidFill>
              </a:rPr>
              <a:t>Commissions </a:t>
            </a:r>
            <a:r>
              <a:rPr lang="en-GB" dirty="0"/>
              <a:t>(EU1: drinking water; EU2:waste water; EU3:economic and legal affairs).</a:t>
            </a:r>
          </a:p>
          <a:p>
            <a:pPr marL="0" indent="0"/>
            <a:endParaRPr lang="en-GB" dirty="0"/>
          </a:p>
          <a:p>
            <a:pPr marL="0" indent="0"/>
            <a:r>
              <a:rPr lang="en-US" dirty="0"/>
              <a:t>Together, we </a:t>
            </a:r>
            <a:r>
              <a:rPr lang="en-US" dirty="0">
                <a:solidFill>
                  <a:srgbClr val="C7017F"/>
                </a:solidFill>
              </a:rPr>
              <a:t>formulate policy positions </a:t>
            </a:r>
            <a:r>
              <a:rPr lang="en-US" dirty="0"/>
              <a:t>on key issues that impact on the water sector and</a:t>
            </a:r>
            <a:r>
              <a:rPr lang="en-US" dirty="0">
                <a:solidFill>
                  <a:srgbClr val="C7017F"/>
                </a:solidFill>
              </a:rPr>
              <a:t> advocate </a:t>
            </a:r>
            <a:r>
              <a:rPr lang="en-US" dirty="0"/>
              <a:t>for them in the </a:t>
            </a:r>
            <a:r>
              <a:rPr lang="en-US" dirty="0">
                <a:solidFill>
                  <a:srgbClr val="C7017F"/>
                </a:solidFill>
              </a:rPr>
              <a:t>European institutions</a:t>
            </a:r>
            <a:r>
              <a:rPr lang="en-US" dirty="0"/>
              <a:t>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729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1"/>
          </p:nvPr>
        </p:nvSpPr>
        <p:spPr>
          <a:xfrm>
            <a:off x="798513" y="1353252"/>
            <a:ext cx="8666162" cy="4895148"/>
          </a:xfrm>
        </p:spPr>
        <p:txBody>
          <a:bodyPr/>
          <a:lstStyle/>
          <a:p>
            <a:pPr marL="0" indent="0">
              <a:spcBef>
                <a:spcPts val="576"/>
              </a:spcBef>
              <a:buNone/>
            </a:pPr>
            <a:r>
              <a:rPr lang="it-IT" dirty="0"/>
              <a:t>Core team of </a:t>
            </a:r>
            <a:r>
              <a:rPr lang="it-IT" dirty="0" smtClean="0"/>
              <a:t>four people – exceptional </a:t>
            </a:r>
            <a:r>
              <a:rPr lang="it-IT" dirty="0"/>
              <a:t>value!</a:t>
            </a:r>
          </a:p>
          <a:p>
            <a:pPr lvl="1">
              <a:spcBef>
                <a:spcPts val="576"/>
              </a:spcBef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need to ensure we </a:t>
            </a:r>
            <a:r>
              <a:rPr lang="it-IT" sz="18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information requests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quickly.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576"/>
              </a:spcBef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what we can </a:t>
            </a:r>
            <a:r>
              <a:rPr lang="it-IT" sz="18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– this is our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576"/>
              </a:spcBef>
              <a:buNone/>
            </a:pPr>
            <a:endParaRPr lang="it-IT" dirty="0" smtClean="0"/>
          </a:p>
          <a:p>
            <a:pPr marL="0" indent="0">
              <a:spcBef>
                <a:spcPts val="576"/>
              </a:spcBef>
              <a:buNone/>
            </a:pPr>
            <a:r>
              <a:rPr lang="it-IT" dirty="0" smtClean="0"/>
              <a:t>Key </a:t>
            </a:r>
            <a:r>
              <a:rPr lang="it-IT" dirty="0"/>
              <a:t>roles</a:t>
            </a:r>
          </a:p>
          <a:p>
            <a:pPr lvl="1">
              <a:spcBef>
                <a:spcPts val="576"/>
              </a:spcBef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policy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576"/>
              </a:spcBef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Lobby and communicate 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members in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Brussels. 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spcBef>
                <a:spcPts val="576"/>
              </a:spcBef>
              <a:buNone/>
            </a:pPr>
            <a:endParaRPr lang="it-IT" sz="2400" dirty="0" smtClean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spcBef>
                <a:spcPts val="576"/>
              </a:spcBef>
              <a:buNone/>
            </a:pPr>
            <a:r>
              <a:rPr lang="it-IT" sz="24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</a:t>
            </a:r>
            <a:r>
              <a:rPr lang="it-IT" sz="24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recent successes</a:t>
            </a:r>
          </a:p>
          <a:p>
            <a:pPr lvl="1">
              <a:spcBef>
                <a:spcPts val="576"/>
              </a:spcBef>
              <a:buFont typeface="Verdana" panose="020B0604030504040204" pitchFamily="34" charset="0"/>
              <a:buChar char="~"/>
            </a:pPr>
            <a:r>
              <a:rPr lang="it-IT" sz="1800" dirty="0" smtClean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Maintaining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contacts with the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 and in the EP.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576"/>
              </a:spcBef>
              <a:buFont typeface="Verdana" panose="020B0604030504040204" pitchFamily="34" charset="0"/>
              <a:buChar char="~"/>
            </a:pP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Keeping EurEau in the </a:t>
            </a:r>
            <a:r>
              <a:rPr lang="it-IT" sz="1800" dirty="0">
                <a:solidFill>
                  <a:srgbClr val="C701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 debates </a:t>
            </a:r>
            <a:r>
              <a:rPr lang="it-IT" sz="1800" dirty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involving </a:t>
            </a:r>
            <a:r>
              <a:rPr lang="it-IT" sz="1800" dirty="0" smtClean="0">
                <a:solidFill>
                  <a:srgbClr val="3127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water.</a:t>
            </a:r>
            <a:endParaRPr lang="it-IT" sz="1800" dirty="0">
              <a:solidFill>
                <a:srgbClr val="31278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798512" y="411140"/>
            <a:ext cx="4860607" cy="3915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C7017F"/>
                </a:solidFill>
              </a:rPr>
              <a:t>4. </a:t>
            </a:r>
            <a:r>
              <a:rPr lang="en-GB" dirty="0" smtClean="0"/>
              <a:t>How we work – general secretariat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45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798513" y="671513"/>
            <a:ext cx="8574564" cy="8001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C7017F"/>
                </a:solidFill>
              </a:rPr>
              <a:t>5. </a:t>
            </a:r>
            <a:r>
              <a:rPr lang="en-GB" dirty="0" smtClean="0"/>
              <a:t>EurEau and EU</a:t>
            </a:r>
            <a:endParaRPr lang="fr-BE" dirty="0"/>
          </a:p>
        </p:txBody>
      </p:sp>
      <p:pic>
        <p:nvPicPr>
          <p:cNvPr id="6" name="Picture 2" descr="P:\Events and Meetings\2015\2015.09.29 Moviz Conference 25 Years\pics\cor-other-institutions-51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6" y="2243773"/>
            <a:ext cx="7902835" cy="39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Verdana template presentation NEW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Verdana template presentation NEW</Template>
  <TotalTime>740</TotalTime>
  <Words>1052</Words>
  <Application>Microsoft Office PowerPoint</Application>
  <PresentationFormat>Custom</PresentationFormat>
  <Paragraphs>199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Blank Verdana template presentation NEW</vt:lpstr>
      <vt:lpstr>Welcome to EurEau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</dc:creator>
  <cp:lastModifiedBy>Caroline Greene</cp:lastModifiedBy>
  <cp:revision>48</cp:revision>
  <dcterms:created xsi:type="dcterms:W3CDTF">2015-10-20T10:02:10Z</dcterms:created>
  <dcterms:modified xsi:type="dcterms:W3CDTF">2015-10-28T15:08:27Z</dcterms:modified>
</cp:coreProperties>
</file>