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37" r:id="rId4"/>
    <p:sldId id="338" r:id="rId5"/>
    <p:sldId id="354" r:id="rId6"/>
    <p:sldId id="332" r:id="rId7"/>
    <p:sldId id="325" r:id="rId8"/>
    <p:sldId id="364" r:id="rId9"/>
    <p:sldId id="363" r:id="rId10"/>
    <p:sldId id="340" r:id="rId11"/>
    <p:sldId id="365" r:id="rId12"/>
    <p:sldId id="343" r:id="rId13"/>
    <p:sldId id="330" r:id="rId14"/>
    <p:sldId id="348" r:id="rId15"/>
    <p:sldId id="344" r:id="rId16"/>
    <p:sldId id="339" r:id="rId17"/>
    <p:sldId id="349" r:id="rId18"/>
    <p:sldId id="352" r:id="rId19"/>
    <p:sldId id="353" r:id="rId20"/>
    <p:sldId id="335" r:id="rId21"/>
    <p:sldId id="333" r:id="rId22"/>
    <p:sldId id="331" r:id="rId23"/>
    <p:sldId id="346" r:id="rId24"/>
    <p:sldId id="341" r:id="rId25"/>
    <p:sldId id="347" r:id="rId26"/>
    <p:sldId id="350" r:id="rId27"/>
    <p:sldId id="351" r:id="rId28"/>
    <p:sldId id="345" r:id="rId29"/>
    <p:sldId id="355" r:id="rId30"/>
    <p:sldId id="356" r:id="rId31"/>
    <p:sldId id="357" r:id="rId32"/>
    <p:sldId id="358" r:id="rId33"/>
    <p:sldId id="361" r:id="rId34"/>
    <p:sldId id="327" r:id="rId35"/>
    <p:sldId id="265" r:id="rId36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im Aus" initials="S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2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76897-EFD7-4CB5-BA0D-28365AE2087E}" type="datetimeFigureOut">
              <a:rPr lang="et-EE" smtClean="0"/>
              <a:t>23.01.2015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7A60-7E41-4218-9D7C-420F3308873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698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876A-020E-46B9-B7C4-D9B1B93FA6E9}" type="datetimeFigureOut">
              <a:rPr lang="et-EE" smtClean="0"/>
              <a:t>23.01.2015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102E-6787-4DEB-BD03-652578935B2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901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102E-6787-4DEB-BD03-652578935B2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025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102E-6787-4DEB-BD03-652578935B27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652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102E-6787-4DEB-BD03-652578935B27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15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102E-6787-4DEB-BD03-652578935B27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720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3CAF3-3E1A-4AEC-8908-0BA76CD1E7F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0FF74-2291-4385-AB2E-6A9481826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0E29-6F9C-4715-B026-87B1EE0F3632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8AE0-DB69-49D4-A4B0-0C66AD030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5048"/>
            <a:ext cx="2057400" cy="5231115"/>
          </a:xfrm>
        </p:spPr>
        <p:txBody>
          <a:bodyPr vert="eaVert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5048"/>
            <a:ext cx="6019800" cy="5231115"/>
          </a:xfrm>
        </p:spPr>
        <p:txBody>
          <a:bodyPr vert="eaVert"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8281F4-D660-4DF3-8F49-104F03BA515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16B34-C121-456E-8FC5-C70467FA4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CADB-E759-4719-A701-812319EEAA92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3793-0464-4165-B1AF-86719BAB0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A891-0853-496F-9B9C-05B7611770CC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148D-37F1-449B-882A-5E4970563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41B8-03FB-44B9-AD90-10B68A4775B9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F67F-62D0-4CFA-887D-217722001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1E11-CB23-4B5D-8BA4-D3675EA39AD7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A0EA-8DB9-4CDF-8059-721950FE5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FAF4-06BC-4A18-9C9F-A0954DADBA95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F6D8-E041-4EA5-82FE-BEBBA8122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CD803-540B-4F0C-923E-9B796AF9EDEC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D3C84-B600-48B3-8B08-1431D60CD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FC97-6EE8-4E8B-AA63-487FF1BCD224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E232-42E4-40E7-8C9D-137A11F0C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5466-EBFF-4AC9-92CA-980BB48438F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5C5B-045E-4743-8AB8-B35203103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A7F68-CBAE-4B4D-988A-E702E79A0543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CF699D-F177-460F-9AF9-1D5F1ED82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528C-CE3B-4F5E-A654-C495358B29A3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5B04-C97D-426B-BE0C-81A2C0F48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C49F-1436-4A9B-A98A-2437556CEFA5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97B0-3122-451D-9A10-1BB578DE4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5C9F-955B-43C0-B842-D68D7B93293E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E592-DD2E-4AFA-AC05-63EF3380B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D722-6575-4250-AD7A-844825ECCC74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992A-5494-447B-95BA-0D2FF0BCF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42"/>
            <a:ext cx="8229600" cy="1378858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EA2D8-367A-4535-9E7C-0A44409D331E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C5A5F-956E-4F42-BD91-71352ACDB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763"/>
            <a:ext cx="4040188" cy="34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6763"/>
            <a:ext cx="4041775" cy="34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B093-8F52-4403-8EAB-A573871A143D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6931-9780-4312-A3A5-7D644474A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8113-95E7-4DFE-B511-CA536DE228D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50CD-FFCE-46C0-8DDD-C12322594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14108-F4EC-46F9-AAF4-9F025AFE011A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DF695-2319-4BC0-9470-80E91C9FE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1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2952"/>
            <a:ext cx="5111750" cy="5243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5238"/>
            <a:ext cx="3008313" cy="4190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55D112-FC2F-49EA-AE62-8E2CE492A20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01867D-73BF-4B6C-82B7-90C60830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0BC37-49B0-4B8C-A558-ADA583062822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71EFA2-97B4-4199-94BA-14ACE3895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57300"/>
            <a:ext cx="82296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9538EA6-452B-4E78-8364-DE0D863ADAB6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EE5332C-114F-4CBC-990C-92A1DB7C0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0" r:id="rId3"/>
    <p:sldLayoutId id="2147483726" r:id="rId4"/>
    <p:sldLayoutId id="2147483711" r:id="rId5"/>
    <p:sldLayoutId id="2147483712" r:id="rId6"/>
    <p:sldLayoutId id="2147483727" r:id="rId7"/>
    <p:sldLayoutId id="2147483728" r:id="rId8"/>
    <p:sldLayoutId id="2147483729" r:id="rId9"/>
    <p:sldLayoutId id="2147483713" r:id="rId10"/>
    <p:sldLayoutId id="214748373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Tahoma"/>
          <a:ea typeface="ＭＳ Ｐゴシック" charset="-128"/>
          <a:cs typeface="Tahom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  <a:cs typeface="Tahom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  <a:cs typeface="Tahom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  <a:cs typeface="Tahom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  <a:cs typeface="Tahom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C5B2849-DCFD-472B-9A50-FA2E1DB816AB}" type="datetime1">
              <a:rPr lang="en-US" smtClean="0"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D160E06-6349-4A6B-9BFB-7A6D98A86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2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argus.koor@tvesi.e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1619" y="2024254"/>
            <a:ext cx="9003891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sz="1500" b="1" i="1" dirty="0" smtClean="0">
                <a:solidFill>
                  <a:schemeClr val="tx1"/>
                </a:solidFill>
              </a:rPr>
              <a:t>„</a:t>
            </a:r>
            <a:r>
              <a:rPr lang="en-US" sz="1500" b="1" i="1" dirty="0">
                <a:solidFill>
                  <a:schemeClr val="tx1"/>
                </a:solidFill>
              </a:rPr>
              <a:t>Water Distribution System Modelling </a:t>
            </a:r>
            <a:r>
              <a:rPr lang="en-US" sz="1500" b="1" i="1" dirty="0" smtClean="0">
                <a:solidFill>
                  <a:schemeClr val="tx1"/>
                </a:solidFill>
              </a:rPr>
              <a:t>And </a:t>
            </a:r>
            <a:r>
              <a:rPr lang="en-US" sz="1500" b="1" i="1" dirty="0">
                <a:solidFill>
                  <a:schemeClr val="tx1"/>
                </a:solidFill>
              </a:rPr>
              <a:t>Pumping </a:t>
            </a:r>
            <a:r>
              <a:rPr lang="en-US" sz="1500" b="1" i="1" dirty="0" smtClean="0">
                <a:solidFill>
                  <a:schemeClr val="tx1"/>
                </a:solidFill>
              </a:rPr>
              <a:t>Optimization</a:t>
            </a:r>
            <a:r>
              <a:rPr lang="et-EE" sz="1500" b="1" i="1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500" b="1" i="1" dirty="0" smtClean="0">
                <a:solidFill>
                  <a:schemeClr val="tx1"/>
                </a:solidFill>
              </a:rPr>
              <a:t>Based </a:t>
            </a:r>
            <a:r>
              <a:rPr lang="en-US" sz="1500" b="1" i="1" dirty="0">
                <a:solidFill>
                  <a:schemeClr val="tx1"/>
                </a:solidFill>
              </a:rPr>
              <a:t>on </a:t>
            </a:r>
            <a:r>
              <a:rPr lang="en-US" sz="1500" b="1" i="1" dirty="0" smtClean="0">
                <a:solidFill>
                  <a:schemeClr val="tx1"/>
                </a:solidFill>
              </a:rPr>
              <a:t>Real </a:t>
            </a:r>
            <a:r>
              <a:rPr lang="en-US" sz="1500" b="1" i="1" dirty="0">
                <a:solidFill>
                  <a:schemeClr val="tx1"/>
                </a:solidFill>
              </a:rPr>
              <a:t>Network of </a:t>
            </a:r>
            <a:r>
              <a:rPr lang="en-US" sz="1500" b="1" i="1" dirty="0" smtClean="0">
                <a:solidFill>
                  <a:schemeClr val="tx1"/>
                </a:solidFill>
              </a:rPr>
              <a:t>Tallinn</a:t>
            </a:r>
            <a:r>
              <a:rPr lang="et-EE" sz="1500" b="1" i="1" dirty="0" smtClean="0">
                <a:solidFill>
                  <a:schemeClr val="tx1"/>
                </a:solidFill>
              </a:rPr>
              <a:t>“</a:t>
            </a:r>
          </a:p>
          <a:p>
            <a:pPr algn="ctr" eaLnBrk="1" hangingPunct="1">
              <a:spcBef>
                <a:spcPct val="50000"/>
              </a:spcBef>
            </a:pPr>
            <a:endParaRPr lang="et-EE" sz="1500" b="1" i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t-EE" sz="1500" b="1" i="1" dirty="0" smtClean="0">
                <a:solidFill>
                  <a:schemeClr val="tx1"/>
                </a:solidFill>
              </a:rPr>
              <a:t>„Tallinna linna ühisveevärgi modelleerimine ja pumpamise optimeerimine.“</a:t>
            </a:r>
          </a:p>
          <a:p>
            <a:pPr algn="ctr" eaLnBrk="1" hangingPunct="1">
              <a:spcBef>
                <a:spcPct val="50000"/>
              </a:spcBef>
            </a:pPr>
            <a:endParaRPr lang="et-EE" sz="16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t-EE" sz="1600" b="1" dirty="0" smtClean="0">
                <a:solidFill>
                  <a:schemeClr val="tx1"/>
                </a:solidFill>
              </a:rPr>
              <a:t>Margus Koor</a:t>
            </a:r>
            <a:endParaRPr lang="et-EE" sz="16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endParaRPr lang="et-EE" sz="16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t-EE" sz="1600" dirty="0" smtClean="0">
                <a:solidFill>
                  <a:schemeClr val="tx1"/>
                </a:solidFill>
                <a:effectLst/>
              </a:rPr>
              <a:t>Juhendajad: prof. Tiit Koppel (TTÜ), Anatoli Vassiljev (TTÜ), Raido Puust (TTÜ)</a:t>
            </a:r>
          </a:p>
          <a:p>
            <a:pPr algn="ctr" eaLnBrk="1" hangingPunct="1">
              <a:spcBef>
                <a:spcPct val="50000"/>
              </a:spcBef>
            </a:pPr>
            <a:r>
              <a:rPr lang="et-EE" sz="1600" dirty="0" smtClean="0">
                <a:solidFill>
                  <a:schemeClr val="tx1"/>
                </a:solidFill>
                <a:effectLst/>
              </a:rPr>
              <a:t>Jaan Niinberg (ASTV)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600914" y="5371267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rgbClr val="00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t-EE" sz="1200" dirty="0" smtClean="0">
                <a:solidFill>
                  <a:schemeClr val="tx1"/>
                </a:solidFill>
                <a:effectLst/>
                <a:latin typeface="+mn-lt"/>
              </a:rPr>
              <a:t>23.01.2014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0FF74-2291-4385-AB2E-6A94818262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http://adm.archimedes.ee/wp-content/uploads/2012/08/Kolmene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08" y="880349"/>
            <a:ext cx="5878924" cy="11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861" y="4545218"/>
            <a:ext cx="998220" cy="2895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Valminud arvutusmudeli kasutamine</a:t>
            </a:r>
            <a:endParaRPr lang="et-EE" sz="2000" b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1" y="1135575"/>
            <a:ext cx="4294891" cy="37431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2670" y="1721071"/>
            <a:ext cx="4352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dirty="0" smtClean="0"/>
              <a:t>Alates </a:t>
            </a:r>
            <a:r>
              <a:rPr lang="et-EE" dirty="0" smtClean="0"/>
              <a:t>2013 igapäevaselt aktiivses kasutuses.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64497"/>
              </p:ext>
            </p:extLst>
          </p:nvPr>
        </p:nvGraphicFramePr>
        <p:xfrm>
          <a:off x="4735833" y="2490358"/>
          <a:ext cx="4259454" cy="30841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75662"/>
                <a:gridCol w="683792"/>
              </a:tblGrid>
              <a:tr h="27142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Tegevus</a:t>
                      </a:r>
                      <a:endParaRPr lang="et-EE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Arv</a:t>
                      </a:r>
                      <a:endParaRPr lang="et-EE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741">
                <a:tc>
                  <a:txBody>
                    <a:bodyPr/>
                    <a:lstStyle/>
                    <a:p>
                      <a:pPr algn="l" fontAlgn="ctr"/>
                      <a:r>
                        <a:rPr lang="et-EE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Vee sulgemiste planeerimine ja mõjude hindamine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41">
                <a:tc>
                  <a:txBody>
                    <a:bodyPr/>
                    <a:lstStyle/>
                    <a:p>
                      <a:pPr algn="l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Vabarõhu ja veeloovutusvõime modelleerimine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41">
                <a:tc>
                  <a:txBody>
                    <a:bodyPr/>
                    <a:lstStyle/>
                    <a:p>
                      <a:pPr algn="l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Piirkonna vabarõhkude </a:t>
                      </a:r>
                      <a:r>
                        <a:rPr lang="et-EE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modelleerimine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41">
                <a:tc>
                  <a:txBody>
                    <a:bodyPr/>
                    <a:lstStyle/>
                    <a:p>
                      <a:pPr algn="l" fontAlgn="ctr"/>
                      <a:r>
                        <a:rPr lang="et-EE" sz="18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Planeeritava veetoru diameetri välja pakkumine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42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Vooluhulkade modelleerimine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t-EE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425">
                <a:tc>
                  <a:txBody>
                    <a:bodyPr/>
                    <a:lstStyle/>
                    <a:p>
                      <a:pPr algn="r" fontAlgn="ctr"/>
                      <a:r>
                        <a:rPr lang="et-EE" sz="18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Kokku</a:t>
                      </a:r>
                      <a:endParaRPr lang="et-EE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endParaRPr lang="et-EE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8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1120" y="2395220"/>
            <a:ext cx="734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„Punane“ survetõstepumpla </a:t>
            </a:r>
            <a:r>
              <a:rPr lang="et-EE" sz="2000" b="1" dirty="0" smtClean="0"/>
              <a:t>efektiivsuse hindamise näidisanalüüs kasutades SCADA andmeid </a:t>
            </a:r>
          </a:p>
          <a:p>
            <a:endParaRPr lang="et-EE" sz="2000" b="1" dirty="0" smtClean="0"/>
          </a:p>
          <a:p>
            <a:r>
              <a:rPr lang="et-EE" sz="2000" b="1" dirty="0" smtClean="0"/>
              <a:t>2013</a:t>
            </a:r>
            <a:r>
              <a:rPr lang="et-EE" sz="2000" b="1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2" y="1234559"/>
            <a:ext cx="3617595" cy="4700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432" y="1234559"/>
            <a:ext cx="3617595" cy="1203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2960274" y="936893"/>
            <a:ext cx="7649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1600" b="0" cap="none" spc="0" dirty="0" smtClean="0">
                <a:ln w="0"/>
                <a:solidFill>
                  <a:srgbClr val="FF0000"/>
                </a:solidFill>
              </a:rPr>
              <a:t>Scada</a:t>
            </a:r>
            <a:endParaRPr lang="en-US" sz="16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1" y="2491888"/>
            <a:ext cx="3617595" cy="33920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ectangle 14"/>
          <p:cNvSpPr/>
          <p:nvPr/>
        </p:nvSpPr>
        <p:spPr>
          <a:xfrm>
            <a:off x="4221800" y="554683"/>
            <a:ext cx="4828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testperiood: 1nädal (07.10.2013-13.10.2013)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25227" y="1455996"/>
            <a:ext cx="5324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600" b="1" dirty="0" smtClean="0"/>
              <a:t>Analüüsiti pumpade: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/>
              <a:t>v</a:t>
            </a:r>
            <a:r>
              <a:rPr lang="et-EE" sz="1600" dirty="0" smtClean="0"/>
              <a:t>ooluhulga ja tõstekõrguse muutusi</a:t>
            </a:r>
          </a:p>
          <a:p>
            <a:pPr marL="285750" indent="-285750" algn="just">
              <a:buFontTx/>
              <a:buChar char="-"/>
            </a:pPr>
            <a:r>
              <a:rPr lang="et-EE" sz="1600" dirty="0" smtClean="0"/>
              <a:t>Erinevaid võimsusi</a:t>
            </a:r>
          </a:p>
          <a:p>
            <a:pPr marL="285750" indent="-285750" algn="just">
              <a:buFontTx/>
              <a:buChar char="-"/>
            </a:pPr>
            <a:r>
              <a:rPr lang="et-EE" sz="1600" dirty="0" smtClean="0"/>
              <a:t>elektrikulu </a:t>
            </a:r>
          </a:p>
          <a:p>
            <a:pPr marL="285750" indent="-285750" algn="just">
              <a:buFontTx/>
              <a:buChar char="-"/>
            </a:pPr>
            <a:r>
              <a:rPr lang="et-EE" sz="1600" dirty="0" smtClean="0"/>
              <a:t>surverežiime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 smtClean="0"/>
              <a:t>pöörlemissagedust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 smtClean="0"/>
              <a:t>mootori </a:t>
            </a:r>
            <a:r>
              <a:rPr lang="en-GB" sz="1600" dirty="0" smtClean="0"/>
              <a:t>cos </a:t>
            </a:r>
            <a:r>
              <a:rPr lang="en-GB" sz="1600" dirty="0"/>
              <a:t>φ</a:t>
            </a:r>
            <a:r>
              <a:rPr lang="et-EE" sz="1600" dirty="0" smtClean="0"/>
              <a:t> ja koormatuse seost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 smtClean="0"/>
              <a:t>Kulumisest tingitud efektiivsuse langust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 smtClean="0"/>
              <a:t>kasutegureid (pump, sadedusmuunudur, mootor)</a:t>
            </a:r>
          </a:p>
          <a:p>
            <a:pPr marL="285750" indent="-285750" algn="just">
              <a:buFontTx/>
              <a:buChar char="-"/>
            </a:pPr>
            <a:r>
              <a:rPr lang="et-EE" sz="1600" dirty="0"/>
              <a:t>k</a:t>
            </a:r>
            <a:r>
              <a:rPr lang="et-EE" sz="1600" dirty="0" smtClean="0"/>
              <a:t>asutatud el.energia kaudu 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GB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t-EE" sz="1600" dirty="0" smtClean="0"/>
              <a:t> kogust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9252" y="4012962"/>
            <a:ext cx="5324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600" b="1" dirty="0" smtClean="0"/>
              <a:t>Koostati:</a:t>
            </a:r>
          </a:p>
          <a:p>
            <a:pPr marL="285750" lvl="0" indent="-285750" algn="just">
              <a:buFontTx/>
              <a:buChar char="-"/>
            </a:pPr>
            <a:r>
              <a:rPr lang="et-EE" sz="1600" dirty="0" smtClean="0"/>
              <a:t>Juhised kuidas erinevaid parameetreid arvutada</a:t>
            </a:r>
          </a:p>
        </p:txBody>
      </p:sp>
    </p:spTree>
    <p:extLst>
      <p:ext uri="{BB962C8B-B14F-4D97-AF65-F5344CB8AC3E}">
        <p14:creationId xmlns:p14="http://schemas.microsoft.com/office/powerpoint/2010/main" val="1870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" y="859258"/>
            <a:ext cx="4841682" cy="297497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9" y="3769475"/>
            <a:ext cx="4725068" cy="2952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5243628" y="2023319"/>
            <a:ext cx="36576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4"/>
          <p:cNvSpPr/>
          <p:nvPr/>
        </p:nvSpPr>
        <p:spPr>
          <a:xfrm>
            <a:off x="5614100" y="1975813"/>
            <a:ext cx="313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Öösel madal pumba efektiivsus</a:t>
            </a:r>
            <a:endParaRPr lang="et-EE" sz="1600" dirty="0"/>
          </a:p>
        </p:txBody>
      </p:sp>
      <p:sp>
        <p:nvSpPr>
          <p:cNvPr id="19" name="Right Arrow 18"/>
          <p:cNvSpPr/>
          <p:nvPr/>
        </p:nvSpPr>
        <p:spPr>
          <a:xfrm>
            <a:off x="5268457" y="4285599"/>
            <a:ext cx="365760" cy="266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" name="Rectangle 19"/>
          <p:cNvSpPr/>
          <p:nvPr/>
        </p:nvSpPr>
        <p:spPr>
          <a:xfrm>
            <a:off x="5638929" y="4238093"/>
            <a:ext cx="3133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Pumba efektiivsus kukub oluliselt vooluhulga vähenedes</a:t>
            </a:r>
            <a:endParaRPr lang="et-E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619" y="279632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Näited kogukasuteguri analüüsi tulemusest</a:t>
            </a:r>
          </a:p>
        </p:txBody>
      </p:sp>
    </p:spTree>
    <p:extLst>
      <p:ext uri="{BB962C8B-B14F-4D97-AF65-F5344CB8AC3E}">
        <p14:creationId xmlns:p14="http://schemas.microsoft.com/office/powerpoint/2010/main" val="36642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1120" y="2395220"/>
            <a:ext cx="734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„Punane“ survetõstepumpla </a:t>
            </a:r>
            <a:r>
              <a:rPr lang="et-EE" sz="2000" b="1" dirty="0" smtClean="0"/>
              <a:t>optimeerimine </a:t>
            </a:r>
          </a:p>
          <a:p>
            <a:endParaRPr lang="et-EE" sz="2000" b="1" dirty="0" smtClean="0"/>
          </a:p>
          <a:p>
            <a:r>
              <a:rPr lang="et-EE" sz="2000" b="1" dirty="0" smtClean="0"/>
              <a:t>2013-2014</a:t>
            </a:r>
            <a:r>
              <a:rPr lang="et-EE" sz="2000" b="1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30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Pumpade asendamine</a:t>
            </a:r>
            <a:endParaRPr lang="et-EE" sz="20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436" y="1274028"/>
            <a:ext cx="5324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i="1" u="sng" dirty="0" smtClean="0"/>
              <a:t>Valiku eeldused</a:t>
            </a:r>
          </a:p>
          <a:p>
            <a:pPr marL="285750" lvl="0" indent="-285750" algn="just">
              <a:buFontTx/>
              <a:buChar char="-"/>
            </a:pPr>
            <a:r>
              <a:rPr lang="et-EE" dirty="0" smtClean="0"/>
              <a:t>Öösel töötaks üks pump kõrge kasuteguriga </a:t>
            </a:r>
          </a:p>
          <a:p>
            <a:pPr marL="285750" lvl="0" indent="-285750" algn="just">
              <a:buFontTx/>
              <a:buChar char="-"/>
            </a:pPr>
            <a:r>
              <a:rPr lang="et-EE" dirty="0" smtClean="0"/>
              <a:t>Kõik pumbad oleksid identsed</a:t>
            </a:r>
          </a:p>
          <a:p>
            <a:pPr marL="285750" lvl="0" indent="-285750" algn="just">
              <a:buFontTx/>
              <a:buChar char="-"/>
            </a:pPr>
            <a:r>
              <a:rPr lang="et-EE" dirty="0" smtClean="0"/>
              <a:t>Pumpade arv vahemikus 4-5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" y="2864732"/>
            <a:ext cx="32308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600" b="1" dirty="0" smtClean="0"/>
              <a:t>Vanad pumbad:</a:t>
            </a:r>
          </a:p>
          <a:p>
            <a:pPr lvl="0" algn="just"/>
            <a:endParaRPr lang="et-EE" sz="1600" b="1" dirty="0" smtClean="0"/>
          </a:p>
          <a:p>
            <a:pPr lvl="0" algn="just"/>
            <a:r>
              <a:rPr lang="en-GB" sz="1600" i="1" dirty="0"/>
              <a:t>Ahlstrom APP </a:t>
            </a:r>
            <a:r>
              <a:rPr lang="en-GB" sz="1600" i="1" dirty="0" smtClean="0"/>
              <a:t>43–250</a:t>
            </a:r>
            <a:endParaRPr lang="et-EE" sz="1600" i="1" dirty="0" smtClean="0"/>
          </a:p>
          <a:p>
            <a:pPr lvl="0" algn="just"/>
            <a:endParaRPr lang="et-EE" sz="1000" dirty="0" smtClean="0"/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</a:t>
            </a:r>
            <a:r>
              <a:rPr lang="et-EE" sz="1600" dirty="0" err="1" smtClean="0"/>
              <a:t>flow</a:t>
            </a:r>
            <a:r>
              <a:rPr lang="et-EE" sz="1600" dirty="0" smtClean="0"/>
              <a:t> : 290 l/s; 1044 m3/h</a:t>
            </a:r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head: 27 m</a:t>
            </a:r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</a:t>
            </a:r>
            <a:r>
              <a:rPr lang="et-EE" sz="1600" dirty="0" err="1" smtClean="0"/>
              <a:t>Power</a:t>
            </a:r>
            <a:r>
              <a:rPr lang="et-EE" sz="1600" dirty="0"/>
              <a:t>:</a:t>
            </a:r>
            <a:r>
              <a:rPr lang="et-EE" sz="1600" dirty="0" smtClean="0"/>
              <a:t> 110 kW</a:t>
            </a:r>
          </a:p>
          <a:p>
            <a:pPr lvl="0" algn="just"/>
            <a:endParaRPr lang="et-EE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998720" y="2865773"/>
            <a:ext cx="32308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600" b="1" dirty="0" smtClean="0"/>
              <a:t>Uued pumbad:</a:t>
            </a:r>
          </a:p>
          <a:p>
            <a:pPr lvl="0" algn="just"/>
            <a:endParaRPr lang="et-EE" sz="1600" b="1" dirty="0" smtClean="0"/>
          </a:p>
          <a:p>
            <a:pPr lvl="0" algn="just"/>
            <a:r>
              <a:rPr lang="en-GB" sz="1600" i="1" dirty="0"/>
              <a:t>Grundfos </a:t>
            </a:r>
            <a:r>
              <a:rPr lang="en-GB" sz="1600" i="1" dirty="0" smtClean="0"/>
              <a:t>98274752</a:t>
            </a:r>
            <a:endParaRPr lang="et-EE" sz="1600" i="1" dirty="0" smtClean="0"/>
          </a:p>
          <a:p>
            <a:pPr lvl="0" algn="just"/>
            <a:endParaRPr lang="et-EE" sz="1000" dirty="0" smtClean="0"/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</a:t>
            </a:r>
            <a:r>
              <a:rPr lang="et-EE" sz="1600" dirty="0" err="1" smtClean="0"/>
              <a:t>flow</a:t>
            </a:r>
            <a:r>
              <a:rPr lang="et-EE" sz="1600" dirty="0" smtClean="0"/>
              <a:t> : 115,5 l/s; 416 m3/h</a:t>
            </a:r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head: 26 m</a:t>
            </a:r>
          </a:p>
          <a:p>
            <a:pPr lvl="0" algn="just"/>
            <a:r>
              <a:rPr lang="et-EE" sz="1600" dirty="0" err="1" smtClean="0"/>
              <a:t>Rated</a:t>
            </a:r>
            <a:r>
              <a:rPr lang="et-EE" sz="1600" dirty="0" smtClean="0"/>
              <a:t> </a:t>
            </a:r>
            <a:r>
              <a:rPr lang="et-EE" sz="1600" dirty="0" err="1" smtClean="0"/>
              <a:t>Power</a:t>
            </a:r>
            <a:r>
              <a:rPr lang="et-EE" sz="1600" dirty="0"/>
              <a:t>:</a:t>
            </a:r>
            <a:r>
              <a:rPr lang="et-EE" sz="1600" dirty="0" smtClean="0"/>
              <a:t> 37 kW</a:t>
            </a:r>
          </a:p>
          <a:p>
            <a:pPr lvl="0" algn="just"/>
            <a:endParaRPr lang="et-EE" sz="16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585210" y="3489990"/>
            <a:ext cx="792480" cy="411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8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„Punane“ survetõstepumpla surverežiimide optimeerimine </a:t>
            </a:r>
          </a:p>
          <a:p>
            <a:r>
              <a:rPr lang="et-EE" sz="2000" b="1" dirty="0" smtClean="0">
                <a:latin typeface="+mn-lt"/>
              </a:rPr>
              <a:t>veevärgi kriitiliste punktide põhjal</a:t>
            </a:r>
            <a:endParaRPr lang="et-EE" sz="20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00" y="1356441"/>
            <a:ext cx="5693655" cy="287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19" y="4319530"/>
            <a:ext cx="4501642" cy="22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surverežiimide optimeerimine - tööpäev</a:t>
            </a:r>
            <a:endParaRPr lang="et-EE" sz="2000" b="1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74395" y="1237010"/>
            <a:ext cx="4499610" cy="24587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74395" y="3876040"/>
            <a:ext cx="4499610" cy="2480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9799" y="1242308"/>
            <a:ext cx="313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ENNE</a:t>
            </a:r>
            <a:endParaRPr lang="et-EE" sz="1600" dirty="0"/>
          </a:p>
        </p:txBody>
      </p:sp>
      <p:sp>
        <p:nvSpPr>
          <p:cNvPr id="11" name="Rectangle 10"/>
          <p:cNvSpPr/>
          <p:nvPr/>
        </p:nvSpPr>
        <p:spPr>
          <a:xfrm>
            <a:off x="5499798" y="3876040"/>
            <a:ext cx="313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PÄRAST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33017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surverežiimide optimeerimine – puhkepäev</a:t>
            </a:r>
            <a:endParaRPr lang="et-EE" sz="20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9799" y="1242308"/>
            <a:ext cx="313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ENNE</a:t>
            </a:r>
            <a:endParaRPr lang="et-EE" sz="1600" dirty="0"/>
          </a:p>
        </p:txBody>
      </p:sp>
      <p:sp>
        <p:nvSpPr>
          <p:cNvPr id="11" name="Rectangle 10"/>
          <p:cNvSpPr/>
          <p:nvPr/>
        </p:nvSpPr>
        <p:spPr>
          <a:xfrm>
            <a:off x="5499798" y="3876040"/>
            <a:ext cx="313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t-EE" sz="1600" dirty="0" smtClean="0"/>
              <a:t>PÄRAST</a:t>
            </a:r>
            <a:endParaRPr lang="et-EE" sz="16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74395" y="1233517"/>
            <a:ext cx="4499610" cy="24441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35355" y="3876040"/>
            <a:ext cx="4499610" cy="2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18" y="1440180"/>
            <a:ext cx="4460771" cy="28251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412" y="1070848"/>
            <a:ext cx="1775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b="1" i="1" dirty="0" smtClean="0"/>
              <a:t>täiskasutegur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" y="1524000"/>
            <a:ext cx="4478713" cy="282513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71583" y="1070848"/>
            <a:ext cx="1775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b="1" dirty="0"/>
              <a:t>v</a:t>
            </a:r>
            <a:r>
              <a:rPr lang="et-EE" b="1" dirty="0" smtClean="0"/>
              <a:t>õimsus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13" y="4694237"/>
            <a:ext cx="4452987" cy="21637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92555" y="4432563"/>
            <a:ext cx="343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b="1" dirty="0" smtClean="0"/>
              <a:t>Töötavate pumpade arv</a:t>
            </a:r>
          </a:p>
        </p:txBody>
      </p:sp>
    </p:spTree>
    <p:extLst>
      <p:ext uri="{BB962C8B-B14F-4D97-AF65-F5344CB8AC3E}">
        <p14:creationId xmlns:p14="http://schemas.microsoft.com/office/powerpoint/2010/main" val="16164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Päevakord</a:t>
            </a:r>
            <a:endParaRPr lang="et-EE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885" y="2000827"/>
            <a:ext cx="7337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Doktoritöö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ülesande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püstitus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teadustöö tulemusel valminud</a:t>
            </a:r>
          </a:p>
          <a:p>
            <a:pPr>
              <a:lnSpc>
                <a:spcPct val="150000"/>
              </a:lnSpc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Tulemuste rakendamine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339928"/>
            <a:ext cx="4277646" cy="26651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37509" y="2274594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kWh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elektrienergia tootmisel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eraldub Eestis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086 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kg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</a:t>
            </a:r>
            <a:r>
              <a:rPr lang="en-GB" sz="12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endParaRPr lang="et-EE" sz="1200" dirty="0"/>
          </a:p>
        </p:txBody>
      </p:sp>
      <p:sp>
        <p:nvSpPr>
          <p:cNvPr id="11" name="Rectangle 10"/>
          <p:cNvSpPr/>
          <p:nvPr/>
        </p:nvSpPr>
        <p:spPr>
          <a:xfrm>
            <a:off x="90351" y="6541254"/>
            <a:ext cx="64661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100" dirty="0" smtClean="0"/>
              <a:t>* </a:t>
            </a:r>
            <a:r>
              <a:rPr lang="en-US" sz="1100" dirty="0" smtClean="0"/>
              <a:t>International </a:t>
            </a:r>
            <a:r>
              <a:rPr lang="en-US" sz="1100" dirty="0"/>
              <a:t>Energy Agency statistics report CO2 emissions from fuel combustion-highlights (2013)</a:t>
            </a:r>
            <a:endParaRPr lang="et-EE" sz="1100" dirty="0"/>
          </a:p>
        </p:txBody>
      </p:sp>
      <p:sp>
        <p:nvSpPr>
          <p:cNvPr id="12" name="Rectangle 11"/>
          <p:cNvSpPr/>
          <p:nvPr/>
        </p:nvSpPr>
        <p:spPr>
          <a:xfrm>
            <a:off x="5267693" y="2274594"/>
            <a:ext cx="3677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elektrienergia koondhind AS-ile Tallinna Vesi perioodil</a:t>
            </a:r>
            <a:r>
              <a:rPr lang="et-EE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t-EE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07.10.13-13.10.13 keskmiselt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0,0913 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eur/kW</a:t>
            </a:r>
            <a:endParaRPr lang="et-EE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8086" y="599033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22,8%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5674" y="599033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t-EE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t-EE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69029" y="2917371"/>
            <a:ext cx="339634" cy="348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Down Arrow 15"/>
          <p:cNvSpPr/>
          <p:nvPr/>
        </p:nvSpPr>
        <p:spPr>
          <a:xfrm>
            <a:off x="6317078" y="2917371"/>
            <a:ext cx="339634" cy="3483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Rectangle 16"/>
          <p:cNvSpPr/>
          <p:nvPr/>
        </p:nvSpPr>
        <p:spPr>
          <a:xfrm>
            <a:off x="2350263" y="1132499"/>
            <a:ext cx="458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Vanade pumpade tegelik elektri tarbimine, 9312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kWh</a:t>
            </a:r>
            <a:r>
              <a:rPr lang="et-EE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nädalas</a:t>
            </a:r>
          </a:p>
          <a:p>
            <a:r>
              <a:rPr lang="et-EE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Uute </a:t>
            </a:r>
            <a:r>
              <a:rPr lang="et-EE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pumpade </a:t>
            </a:r>
            <a:r>
              <a:rPr lang="et-EE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modelleeritud tarbimine, 6888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kWh</a:t>
            </a:r>
            <a:r>
              <a:rPr lang="et-EE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nädalas</a:t>
            </a:r>
            <a:endParaRPr lang="et-EE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2755507">
            <a:off x="3108416" y="1705349"/>
            <a:ext cx="339634" cy="5510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Down Arrow 18"/>
          <p:cNvSpPr/>
          <p:nvPr/>
        </p:nvSpPr>
        <p:spPr>
          <a:xfrm rot="18258468">
            <a:off x="5482571" y="1698467"/>
            <a:ext cx="339634" cy="5510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98" y="1612137"/>
            <a:ext cx="1394392" cy="8831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Näiteid „Punane“ survetõstepumpla analüüsi tulemustest</a:t>
            </a:r>
            <a:endParaRPr lang="et-EE" sz="2000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2598" y="2995729"/>
            <a:ext cx="1045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GB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t-E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7968470" y="2996145"/>
            <a:ext cx="1045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EUR</a:t>
            </a:r>
            <a:endParaRPr lang="et-EE" sz="2000" b="1" dirty="0"/>
          </a:p>
        </p:txBody>
      </p: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75"/>
            <a:ext cx="4755515" cy="2420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4548022"/>
            <a:ext cx="1851660" cy="1851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3" y="1531933"/>
            <a:ext cx="2713846" cy="2196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Pumpade vahetuse tasuvusaja hindamine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093" y="1162601"/>
            <a:ext cx="169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4 uut pumpa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77200" y="3250040"/>
            <a:ext cx="1013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400" dirty="0" smtClean="0">
                <a:solidFill>
                  <a:srgbClr val="00B050"/>
                </a:solidFill>
              </a:rPr>
              <a:t>6,5 aastat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04" y="3556676"/>
            <a:ext cx="5457338" cy="330132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204" y="1392942"/>
            <a:ext cx="4501642" cy="18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1120" y="2395220"/>
            <a:ext cx="734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Identsete tsentrifugaalpumpade paralleelse koostöö optimeerimise algoritmi välja töötamine </a:t>
            </a:r>
          </a:p>
          <a:p>
            <a:endParaRPr lang="et-E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t-E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Kasuteguri pinna kirjeldamine lihtsustatud polünoomina</a:t>
            </a:r>
            <a:endParaRPr lang="et-EE" sz="2000" b="1" dirty="0">
              <a:latin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961" y="42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3502" y="4923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1" y="1516315"/>
            <a:ext cx="4730137" cy="3547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71" y="5018188"/>
            <a:ext cx="4266797" cy="470146"/>
          </a:xfrm>
          <a:prstGeom prst="rect">
            <a:avLst/>
          </a:prstGeom>
        </p:spPr>
      </p:pic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77961" y="50639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84154"/>
              </p:ext>
            </p:extLst>
          </p:nvPr>
        </p:nvGraphicFramePr>
        <p:xfrm>
          <a:off x="243501" y="5435599"/>
          <a:ext cx="7798547" cy="52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Võrrand" r:id="rId5" imgW="6159240" imgH="482400" progId="Equation.3">
                  <p:embed/>
                </p:oleObj>
              </mc:Choice>
              <mc:Fallback>
                <p:oleObj name="Võrrand" r:id="rId5" imgW="61592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501" y="5435599"/>
                        <a:ext cx="7798547" cy="52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16061" y="9591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91830"/>
              </p:ext>
            </p:extLst>
          </p:nvPr>
        </p:nvGraphicFramePr>
        <p:xfrm>
          <a:off x="316061" y="959116"/>
          <a:ext cx="5085923" cy="5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Võrrand" r:id="rId7" imgW="4127500" imgH="482600" progId="Equation.3">
                  <p:embed/>
                </p:oleObj>
              </mc:Choice>
              <mc:Fallback>
                <p:oleObj name="Võrrand" r:id="rId7" imgW="4127500" imgH="482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1" y="959116"/>
                        <a:ext cx="5085923" cy="557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1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03" y="1292893"/>
            <a:ext cx="6039466" cy="248211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Rajajoonte ja efektiivseima QH suhte leidmine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338" y="1096910"/>
            <a:ext cx="2933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Vanad pumbad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0338" y="3663458"/>
            <a:ext cx="2933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Uued pumbad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911" y="1103758"/>
            <a:ext cx="2933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200" dirty="0" smtClean="0"/>
              <a:t>Efektiivseim Q/H suhe</a:t>
            </a:r>
          </a:p>
          <a:p>
            <a:pPr lvl="0" algn="just"/>
            <a:r>
              <a:rPr lang="et-EE" sz="1200" dirty="0" smtClean="0"/>
              <a:t>n arvu pumpade korral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911" y="3811394"/>
            <a:ext cx="2933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200" dirty="0" smtClean="0"/>
              <a:t>Efektiivseim Q/H suhe</a:t>
            </a:r>
          </a:p>
          <a:p>
            <a:pPr lvl="0" algn="just"/>
            <a:r>
              <a:rPr lang="et-EE" sz="1200" dirty="0" smtClean="0"/>
              <a:t>n arvu pumpade korral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911" y="1911417"/>
            <a:ext cx="2933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200" dirty="0" smtClean="0"/>
              <a:t>Rajajooned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911" y="4730855"/>
            <a:ext cx="2933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200" dirty="0" smtClean="0"/>
              <a:t>Rajajooned</a:t>
            </a:r>
          </a:p>
        </p:txBody>
      </p: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3380338" y="4019030"/>
            <a:ext cx="4499610" cy="265303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961" y="42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90325"/>
              </p:ext>
            </p:extLst>
          </p:nvPr>
        </p:nvGraphicFramePr>
        <p:xfrm>
          <a:off x="290513" y="4243388"/>
          <a:ext cx="2270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Võrrand" r:id="rId5" imgW="2247840" imgH="457200" progId="Equation.3">
                  <p:embed/>
                </p:oleObj>
              </mc:Choice>
              <mc:Fallback>
                <p:oleObj name="Võrrand" r:id="rId5" imgW="224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243388"/>
                        <a:ext cx="22701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3502" y="4923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546485"/>
              </p:ext>
            </p:extLst>
          </p:nvPr>
        </p:nvGraphicFramePr>
        <p:xfrm>
          <a:off x="243502" y="4923674"/>
          <a:ext cx="3019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Võrrand" r:id="rId7" imgW="2971800" imgH="457200" progId="Equation.3">
                  <p:embed/>
                </p:oleObj>
              </mc:Choice>
              <mc:Fallback>
                <p:oleObj name="Võrrand" r:id="rId7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02" y="4923674"/>
                        <a:ext cx="30194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13486"/>
              </p:ext>
            </p:extLst>
          </p:nvPr>
        </p:nvGraphicFramePr>
        <p:xfrm>
          <a:off x="243502" y="1466007"/>
          <a:ext cx="2533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Võrrand" r:id="rId9" imgW="2463800" imgH="457200" progId="Equation.3">
                  <p:embed/>
                </p:oleObj>
              </mc:Choice>
              <mc:Fallback>
                <p:oleObj name="Võrrand" r:id="rId9" imgW="246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02" y="1466007"/>
                        <a:ext cx="25336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2788" y="20842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62149"/>
              </p:ext>
            </p:extLst>
          </p:nvPr>
        </p:nvGraphicFramePr>
        <p:xfrm>
          <a:off x="122788" y="2084223"/>
          <a:ext cx="3257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" name="Võrrand" r:id="rId11" imgW="3238500" imgH="469900" progId="Equation.3">
                  <p:embed/>
                </p:oleObj>
              </mc:Choice>
              <mc:Fallback>
                <p:oleObj name="Võrrand" r:id="rId11" imgW="3238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88" y="2084223"/>
                        <a:ext cx="32575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961" y="42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3502" y="4923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77961" y="50639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16061" y="9591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1" y="1086527"/>
            <a:ext cx="8089968" cy="4623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Optimaalsete pumpade QH tööpiirkondade leidmine (uued pumbad)</a:t>
            </a:r>
            <a:endParaRPr lang="et-EE" sz="2000" b="1" dirty="0"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19499" y="5901794"/>
            <a:ext cx="731520" cy="2971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2857386" y="6176346"/>
            <a:ext cx="22557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Pumba PLC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0541" y="5405420"/>
            <a:ext cx="5729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Piirkondade rajajoonte ja pumpade QH graafikud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0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961" y="42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3502" y="4923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77961" y="50639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16061" y="9591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15" name="TextBox 14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Pumba juhtimise PLC loogika</a:t>
            </a:r>
            <a:endParaRPr lang="et-EE" sz="20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0" y="1107837"/>
            <a:ext cx="6804030" cy="3885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1120" y="2395220"/>
            <a:ext cx="7345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Erinevate karakteristikutega tsentrifugaalpumpade paralleelse koostöö optimeerimine</a:t>
            </a:r>
          </a:p>
          <a:p>
            <a:endParaRPr lang="et-E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endParaRPr lang="et-E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Erinevad hüpoteetilised stsenaariumid, 5 töötavat pumpa  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343789"/>
            <a:ext cx="8236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et-EE" dirty="0" smtClean="0"/>
              <a:t>Identsete karakteristikutega pumbad</a:t>
            </a:r>
          </a:p>
          <a:p>
            <a:pPr lvl="0" algn="just"/>
            <a:endParaRPr lang="et-E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1634" y="1681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30" y="1087833"/>
            <a:ext cx="4260370" cy="2395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8620" y="3227948"/>
                <a:ext cx="7375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Pumps</m:t>
                    </m:r>
                    <m:r>
                      <a:rPr lang="et-EE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1</m:t>
                    </m:r>
                  </m:oMath>
                </a14:m>
                <a:r>
                  <a:rPr lang="et-EE" b="0" dirty="0" smtClean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,2,3,4,5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𝜂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=1.758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−06∗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−0.00213∗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+0.7691∗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et-EE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227948"/>
                <a:ext cx="737583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8" t="-6604" b="-566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90" y="4466644"/>
            <a:ext cx="5184916" cy="18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" y="1343789"/>
            <a:ext cx="82368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Stsenaarium 1</a:t>
            </a:r>
          </a:p>
          <a:p>
            <a:pPr lvl="0" algn="just"/>
            <a:r>
              <a:rPr lang="et-EE" sz="1600" dirty="0"/>
              <a:t>	</a:t>
            </a:r>
            <a:r>
              <a:rPr lang="et-EE" sz="1600" dirty="0" smtClean="0"/>
              <a:t>- Pump 1, efektiivsus muutmata</a:t>
            </a:r>
          </a:p>
          <a:p>
            <a:pPr lvl="0" algn="just"/>
            <a:r>
              <a:rPr lang="et-EE" sz="1600" dirty="0" smtClean="0"/>
              <a:t>	- Pump 2, efektiivsust vähendatud 5%</a:t>
            </a:r>
          </a:p>
          <a:p>
            <a:pPr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3, </a:t>
            </a:r>
            <a:r>
              <a:rPr lang="et-EE" sz="1600" dirty="0" smtClean="0"/>
              <a:t>efektiivsust </a:t>
            </a:r>
            <a:r>
              <a:rPr lang="et-EE" sz="1600" dirty="0"/>
              <a:t>vähendatud </a:t>
            </a:r>
            <a:r>
              <a:rPr lang="et-EE" sz="1600" dirty="0" smtClean="0"/>
              <a:t>10%</a:t>
            </a:r>
          </a:p>
          <a:p>
            <a:pPr lvl="0"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4, efektiivsus muutmata</a:t>
            </a:r>
          </a:p>
          <a:p>
            <a:pPr lvl="0"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5, </a:t>
            </a:r>
            <a:r>
              <a:rPr lang="et-EE" sz="1600" dirty="0"/>
              <a:t>efektiivsust vähendatud 5%</a:t>
            </a:r>
          </a:p>
          <a:p>
            <a:pPr lvl="0" algn="just"/>
            <a:endParaRPr lang="et-EE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1634" y="1681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" name="Rectangle 1"/>
          <p:cNvSpPr/>
          <p:nvPr/>
        </p:nvSpPr>
        <p:spPr>
          <a:xfrm>
            <a:off x="647700" y="743119"/>
            <a:ext cx="472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2. Veidi </a:t>
            </a:r>
            <a:r>
              <a:rPr lang="et-EE" dirty="0"/>
              <a:t>erinevate karakteristikutega pumbad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620" y="3058739"/>
                <a:ext cx="737583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𝜂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=1.758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−06∗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−0.00213∗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+0.7691∗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et-EE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2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𝜂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=1.670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−06∗</m:t>
                      </m:r>
                      <m:sSup>
                        <m:sSupPr>
                          <m:ctrlPr>
                            <a:rPr lang="et-E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−0.00203∗</m:t>
                      </m:r>
                      <m:sSup>
                        <m:sSupPr>
                          <m:ctrlPr>
                            <a:rPr lang="et-EE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+0.7306∗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𝑄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+0</m:t>
                      </m:r>
                    </m:oMath>
                  </m:oMathPara>
                </a14:m>
                <a:endParaRPr lang="et-EE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3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𝜂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=1.583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−06∗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−0.00192∗</m:t>
                    </m:r>
                    <m:sSup>
                      <m:sSupPr>
                        <m:ctrlPr>
                          <a:rPr lang="et-E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+0.6922∗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+0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et-E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058739"/>
                <a:ext cx="7375837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48" b="-138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7" y="1158215"/>
            <a:ext cx="3588333" cy="2041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90" y="4992086"/>
            <a:ext cx="5184916" cy="20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latin typeface="+mn-lt"/>
              </a:rPr>
              <a:t>E</a:t>
            </a:r>
            <a:r>
              <a:rPr lang="et-EE" sz="2000" b="1" dirty="0" smtClean="0">
                <a:latin typeface="+mn-lt"/>
              </a:rPr>
              <a:t>esmärgid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119076"/>
            <a:ext cx="797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t-EE" sz="2000" dirty="0" smtClean="0"/>
              <a:t>Kuidas hoida pumpamisel kokku elektrit ja säästa raha?</a:t>
            </a:r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Kuidas viia läbi pumpamise efektiivsuse hindamine?</a:t>
            </a:r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Kas ja kuidas optimeerida rõhutõstepumplate surverežiime?</a:t>
            </a:r>
          </a:p>
          <a:p>
            <a:pPr marL="285750" indent="-285750" algn="just">
              <a:buFontTx/>
              <a:buChar char="-"/>
            </a:pPr>
            <a:r>
              <a:rPr lang="et-EE" sz="2000" dirty="0"/>
              <a:t>Kuidas </a:t>
            </a:r>
            <a:r>
              <a:rPr lang="et-EE" sz="2000" dirty="0" smtClean="0"/>
              <a:t>efektiivsemalt juhtida paralleelsete pumpade koostööd?</a:t>
            </a:r>
          </a:p>
          <a:p>
            <a:pPr marL="285750" indent="-285750" algn="just">
              <a:buFontTx/>
              <a:buChar char="-"/>
            </a:pPr>
            <a:r>
              <a:rPr lang="et-EE" sz="2000" dirty="0" smtClean="0"/>
              <a:t>Millal on optimaalne pumpasid lülitada?</a:t>
            </a:r>
            <a:endParaRPr lang="et-EE" sz="2000" dirty="0"/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Kuidas põhjendada investeeringuid?</a:t>
            </a:r>
          </a:p>
        </p:txBody>
      </p:sp>
      <p:pic>
        <p:nvPicPr>
          <p:cNvPr id="6" name="Picture 5" descr="\\gis\gis\Geodeedid\DGN\uuringud\VeePumplad2011\Astmepumplad\AP Punane III\Pildid\AP Punane III, ülevaade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37885"/>
            <a:ext cx="3456305" cy="259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gis\gis\Geodeedid\DGN\uuringud\VeePumplad2011\Astmepumplad\AP Punane III\Pildid\AP Punane III, ülevaade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34" y="5220050"/>
            <a:ext cx="1345071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756671">
            <a:off x="4225149" y="5174391"/>
            <a:ext cx="668511" cy="3918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2,4x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66" y="2695950"/>
            <a:ext cx="3826306" cy="23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" y="1343789"/>
            <a:ext cx="82368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dirty="0" smtClean="0"/>
              <a:t>Stsenaarium 2</a:t>
            </a:r>
          </a:p>
          <a:p>
            <a:pPr lvl="0" algn="just"/>
            <a:r>
              <a:rPr lang="et-EE" sz="1600" dirty="0"/>
              <a:t>	</a:t>
            </a:r>
            <a:r>
              <a:rPr lang="et-EE" sz="1600" dirty="0" smtClean="0"/>
              <a:t>- Pump 1, vooluhulk muutmata</a:t>
            </a:r>
          </a:p>
          <a:p>
            <a:pPr lvl="0" algn="just"/>
            <a:r>
              <a:rPr lang="et-EE" sz="1600" dirty="0" smtClean="0"/>
              <a:t>	- Pump 2, vooluhulka vähendatud 5%</a:t>
            </a:r>
          </a:p>
          <a:p>
            <a:pPr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3, </a:t>
            </a:r>
            <a:r>
              <a:rPr lang="et-EE" sz="1600" dirty="0"/>
              <a:t>vooluhulka </a:t>
            </a:r>
            <a:r>
              <a:rPr lang="et-EE" sz="1600" dirty="0" smtClean="0"/>
              <a:t>vähendatud 10%</a:t>
            </a:r>
          </a:p>
          <a:p>
            <a:pPr lvl="0"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4, vooluhulk muutmata</a:t>
            </a:r>
          </a:p>
          <a:p>
            <a:pPr lvl="0" algn="just"/>
            <a:r>
              <a:rPr lang="et-EE" sz="1600" dirty="0" smtClean="0"/>
              <a:t>	- </a:t>
            </a:r>
            <a:r>
              <a:rPr lang="et-EE" sz="1600" dirty="0"/>
              <a:t>Pump </a:t>
            </a:r>
            <a:r>
              <a:rPr lang="et-EE" sz="1600" dirty="0" smtClean="0"/>
              <a:t>5, </a:t>
            </a:r>
            <a:r>
              <a:rPr lang="et-EE" sz="1600" dirty="0"/>
              <a:t>vooluhulka </a:t>
            </a:r>
            <a:r>
              <a:rPr lang="et-EE" sz="1600" dirty="0" smtClean="0"/>
              <a:t>vähendatud </a:t>
            </a:r>
            <a:r>
              <a:rPr lang="et-EE" sz="1600" dirty="0"/>
              <a:t>5%</a:t>
            </a:r>
          </a:p>
          <a:p>
            <a:pPr lvl="0" algn="just"/>
            <a:endParaRPr lang="et-EE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1634" y="1681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" name="Rectangle 1"/>
          <p:cNvSpPr/>
          <p:nvPr/>
        </p:nvSpPr>
        <p:spPr>
          <a:xfrm>
            <a:off x="647700" y="743119"/>
            <a:ext cx="472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2. Veidi </a:t>
            </a:r>
            <a:r>
              <a:rPr lang="et-EE" dirty="0"/>
              <a:t>erinevate karakteristikutega pumbad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620" y="3031146"/>
                <a:ext cx="7375837" cy="1830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=1.758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−06∗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−0.00213∗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+0.7691∗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t-EE" dirty="0" smtClean="0"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2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=2.412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−06∗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−0.00263∗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+0.8545∗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t-EE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3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=1.3210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−06∗</m:t>
                    </m:r>
                    <m:sSup>
                      <m:sSupPr>
                        <m:ctrlPr>
                          <a:rPr lang="et-E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−0.00176∗</m:t>
                    </m:r>
                    <m:sSup>
                      <m:sSupPr>
                        <m:ctrlPr>
                          <a:rPr lang="et-E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+0.6992∗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GB" dirty="0"/>
                  <a:t> </a:t>
                </a:r>
                <a:endParaRPr lang="et-E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031146"/>
                <a:ext cx="7375837" cy="1830886"/>
              </a:xfrm>
              <a:prstGeom prst="rect">
                <a:avLst/>
              </a:prstGeom>
              <a:blipFill rotWithShape="0">
                <a:blip r:embed="rId2"/>
                <a:stretch>
                  <a:fillRect l="-248" b="-166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603" y="1131462"/>
            <a:ext cx="4085636" cy="2305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90" y="4970432"/>
            <a:ext cx="5184916" cy="20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1634" y="16815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" name="Rectangle 1"/>
          <p:cNvSpPr/>
          <p:nvPr/>
        </p:nvSpPr>
        <p:spPr>
          <a:xfrm>
            <a:off x="647700" y="743119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3</a:t>
            </a:r>
            <a:r>
              <a:rPr lang="et-EE" dirty="0" smtClean="0"/>
              <a:t>. Erinevate </a:t>
            </a:r>
            <a:r>
              <a:rPr lang="et-EE" dirty="0"/>
              <a:t>karakteristikutega pumbad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620" y="3050334"/>
                <a:ext cx="7375837" cy="1830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4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=1.758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−06∗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−0.00213∗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+0.7691∗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t-EE" dirty="0" smtClean="0"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2 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𝑗𝑎</m:t>
                      </m:r>
                      <m:r>
                        <a:rPr lang="et-EE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5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=5.797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−06∗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−0.00447∗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+1.072∗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t-EE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𝑃𝑢𝑚𝑝</m:t>
                      </m:r>
                      <m:r>
                        <a:rPr lang="et-E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3</m:t>
                      </m:r>
                    </m:oMath>
                  </m:oMathPara>
                </a14:m>
                <a:endParaRPr lang="et-EE" b="0" i="1" dirty="0" smtClean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=2.426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−07∗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−0.000687∗</m:t>
                      </m:r>
                      <m:sSup>
                        <m:sSupPr>
                          <m:ctrlPr>
                            <a:rPr lang="et-E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+0.428∗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t-E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050334"/>
                <a:ext cx="7375837" cy="1830886"/>
              </a:xfrm>
              <a:prstGeom prst="rect">
                <a:avLst/>
              </a:prstGeom>
              <a:blipFill rotWithShape="0">
                <a:blip r:embed="rId2"/>
                <a:stretch>
                  <a:fillRect l="-248" b="-166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31" y="1112451"/>
            <a:ext cx="4049869" cy="2285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55" y="5278401"/>
            <a:ext cx="5184916" cy="18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Teadustöö tulemuste rakendamine ettevõttes</a:t>
            </a:r>
            <a:endParaRPr lang="et-EE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420" y="1816229"/>
            <a:ext cx="82368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t-EE" sz="2000" dirty="0" smtClean="0"/>
              <a:t>Veevõrgu mudel igapäevases aktiivses kasutuses alates 2013. </a:t>
            </a:r>
          </a:p>
          <a:p>
            <a:pPr marL="285750" lvl="0" indent="-285750" algn="just">
              <a:buFontTx/>
              <a:buChar char="-"/>
            </a:pPr>
            <a:endParaRPr lang="et-EE" sz="2000" dirty="0" smtClean="0"/>
          </a:p>
          <a:p>
            <a:pPr marL="285750" indent="-285750" algn="just">
              <a:buFontTx/>
              <a:buChar char="-"/>
            </a:pPr>
            <a:r>
              <a:rPr lang="et-EE" sz="2000" dirty="0"/>
              <a:t>Välja </a:t>
            </a:r>
            <a:r>
              <a:rPr lang="et-EE" sz="2000" dirty="0" smtClean="0"/>
              <a:t>on töötatud veevarustuse rõhutõstepumplate </a:t>
            </a:r>
            <a:r>
              <a:rPr lang="et-EE" sz="2000" dirty="0"/>
              <a:t>efektiivsuse hindamise metoodika</a:t>
            </a:r>
          </a:p>
          <a:p>
            <a:pPr marL="285750" lvl="0" indent="-285750" algn="just">
              <a:buFontTx/>
              <a:buChar char="-"/>
            </a:pPr>
            <a:endParaRPr lang="et-EE" sz="2000" dirty="0" smtClean="0"/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Välja on töötatud identsete pumpade juhtimise algoritm mida kasutatakse reaalses elus kontrollerite programmeerimisel.</a:t>
            </a:r>
          </a:p>
          <a:p>
            <a:pPr marL="285750" lvl="0" indent="-285750" algn="just">
              <a:buFontTx/>
              <a:buChar char="-"/>
            </a:pPr>
            <a:endParaRPr lang="et-EE" sz="2000" dirty="0" smtClean="0"/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„Punase“ pumpla pumpade ja kontrollerite vahetusega alustatud</a:t>
            </a:r>
          </a:p>
          <a:p>
            <a:pPr marL="285750" lvl="0" indent="-285750" algn="just">
              <a:buFontTx/>
              <a:buChar char="-"/>
            </a:pPr>
            <a:endParaRPr lang="et-EE" sz="2000" dirty="0"/>
          </a:p>
          <a:p>
            <a:pPr marL="285750" lvl="0" indent="-285750" algn="just">
              <a:buFontTx/>
              <a:buChar char="-"/>
            </a:pPr>
            <a:r>
              <a:rPr lang="et-EE" sz="2000" dirty="0" smtClean="0"/>
              <a:t>Välja on pakutud metoodika kuidas optimeerida erinevate karakteristikutega pumpade paralleelset koostööd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016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Publitseeritud teadusartiklid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" y="1030509"/>
            <a:ext cx="700671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600" dirty="0" smtClean="0"/>
              <a:t>Koor, M., Puust, R., Vassiljev, A., Koppel, T. (2012). Database driven hydraulic model creation procedure. – </a:t>
            </a:r>
            <a:r>
              <a:rPr lang="en-GB" sz="1600" i="1" dirty="0" smtClean="0"/>
              <a:t>WDSA 2012: 14th Water Distribution Systems Analysis Conference</a:t>
            </a:r>
            <a:r>
              <a:rPr lang="et-EE" sz="1600" i="1" dirty="0" smtClean="0"/>
              <a:t>,</a:t>
            </a:r>
            <a:r>
              <a:rPr lang="en-GB" sz="1600" dirty="0" smtClean="0"/>
              <a:t> 407–414. Adelaide (Australia): Engineers Australia</a:t>
            </a:r>
            <a:endParaRPr lang="et-EE" sz="1600" dirty="0" smtClean="0"/>
          </a:p>
          <a:p>
            <a:pPr lvl="0" algn="just"/>
            <a:endParaRPr lang="et-EE" sz="1000" dirty="0"/>
          </a:p>
          <a:p>
            <a:pPr algn="just"/>
            <a:r>
              <a:rPr lang="et-EE" sz="1600" dirty="0"/>
              <a:t>Koor, M., Puust, R., Vassiljev, </a:t>
            </a:r>
            <a:r>
              <a:rPr lang="et-EE" sz="1600" dirty="0" smtClean="0"/>
              <a:t>A. </a:t>
            </a:r>
            <a:r>
              <a:rPr lang="et-EE" sz="1600" dirty="0"/>
              <a:t>(2014). </a:t>
            </a:r>
            <a:r>
              <a:rPr lang="et-EE" sz="1600" dirty="0" err="1"/>
              <a:t>Database</a:t>
            </a:r>
            <a:r>
              <a:rPr lang="et-EE" sz="1600" dirty="0"/>
              <a:t> </a:t>
            </a:r>
            <a:r>
              <a:rPr lang="et-EE" sz="1600" dirty="0" err="1"/>
              <a:t>Driven</a:t>
            </a:r>
            <a:r>
              <a:rPr lang="et-EE" sz="1600" dirty="0"/>
              <a:t> </a:t>
            </a:r>
            <a:r>
              <a:rPr lang="et-EE" sz="1600" dirty="0" err="1"/>
              <a:t>Updatable</a:t>
            </a:r>
            <a:r>
              <a:rPr lang="et-EE" sz="1600" dirty="0"/>
              <a:t> </a:t>
            </a:r>
            <a:r>
              <a:rPr lang="et-EE" sz="1600" dirty="0" err="1"/>
              <a:t>Hydraulic</a:t>
            </a:r>
            <a:r>
              <a:rPr lang="et-EE" sz="1600" dirty="0"/>
              <a:t> Model </a:t>
            </a:r>
            <a:r>
              <a:rPr lang="et-EE" sz="1600" dirty="0" err="1"/>
              <a:t>for</a:t>
            </a:r>
            <a:r>
              <a:rPr lang="et-EE" sz="1600" dirty="0"/>
              <a:t> </a:t>
            </a:r>
            <a:r>
              <a:rPr lang="et-EE" sz="1600" dirty="0" err="1"/>
              <a:t>Decision</a:t>
            </a:r>
            <a:r>
              <a:rPr lang="et-EE" sz="1600" dirty="0"/>
              <a:t> </a:t>
            </a:r>
            <a:r>
              <a:rPr lang="et-EE" sz="1600" dirty="0" err="1"/>
              <a:t>Making</a:t>
            </a:r>
            <a:r>
              <a:rPr lang="et-EE" sz="1600" dirty="0"/>
              <a:t>. – </a:t>
            </a:r>
            <a:r>
              <a:rPr lang="et-EE" sz="1600" i="1" dirty="0" err="1"/>
              <a:t>Procedia</a:t>
            </a:r>
            <a:r>
              <a:rPr lang="et-EE" sz="1600" i="1" dirty="0"/>
              <a:t> </a:t>
            </a:r>
            <a:r>
              <a:rPr lang="et-EE" sz="1600" i="1" dirty="0" err="1"/>
              <a:t>Engineering</a:t>
            </a:r>
            <a:r>
              <a:rPr lang="et-EE" sz="1600" dirty="0"/>
              <a:t>, </a:t>
            </a:r>
            <a:r>
              <a:rPr lang="et-EE" sz="1600" dirty="0" smtClean="0"/>
              <a:t>70, </a:t>
            </a:r>
            <a:r>
              <a:rPr lang="et-EE" sz="1600" dirty="0"/>
              <a:t>959–968. doi:10.1016/j.proeng.2014.02.107</a:t>
            </a:r>
          </a:p>
          <a:p>
            <a:pPr lvl="0" algn="just"/>
            <a:endParaRPr lang="et-EE" sz="1000" dirty="0" smtClean="0"/>
          </a:p>
          <a:p>
            <a:pPr algn="just"/>
            <a:r>
              <a:rPr lang="et-EE" sz="1600" dirty="0"/>
              <a:t>Koor, M., Vassiljev, A., Koppel, T. (2014). </a:t>
            </a:r>
            <a:r>
              <a:rPr lang="et-EE" sz="1600" dirty="0" err="1"/>
              <a:t>Optimal</a:t>
            </a:r>
            <a:r>
              <a:rPr lang="et-EE" sz="1600" dirty="0"/>
              <a:t> Pump </a:t>
            </a:r>
            <a:r>
              <a:rPr lang="et-EE" sz="1600" dirty="0" err="1"/>
              <a:t>Count</a:t>
            </a:r>
            <a:r>
              <a:rPr lang="et-EE" sz="1600" dirty="0"/>
              <a:t> </a:t>
            </a:r>
            <a:r>
              <a:rPr lang="et-EE" sz="1600" dirty="0" err="1"/>
              <a:t>Prediction</a:t>
            </a:r>
            <a:r>
              <a:rPr lang="et-EE" sz="1600" dirty="0"/>
              <a:t> </a:t>
            </a:r>
            <a:r>
              <a:rPr lang="et-EE" sz="1600" dirty="0" err="1"/>
              <a:t>Algorithm</a:t>
            </a:r>
            <a:r>
              <a:rPr lang="et-EE" sz="1600" dirty="0"/>
              <a:t> </a:t>
            </a:r>
            <a:r>
              <a:rPr lang="et-EE" sz="1600" dirty="0" err="1"/>
              <a:t>for</a:t>
            </a:r>
            <a:r>
              <a:rPr lang="et-EE" sz="1600" dirty="0"/>
              <a:t> </a:t>
            </a:r>
            <a:r>
              <a:rPr lang="et-EE" sz="1600" dirty="0" err="1"/>
              <a:t>Identical</a:t>
            </a:r>
            <a:r>
              <a:rPr lang="et-EE" sz="1600" dirty="0"/>
              <a:t> Pumps </a:t>
            </a:r>
            <a:r>
              <a:rPr lang="et-EE" sz="1600" dirty="0" err="1"/>
              <a:t>Working</a:t>
            </a:r>
            <a:r>
              <a:rPr lang="et-EE" sz="1600" dirty="0"/>
              <a:t> in </a:t>
            </a:r>
            <a:r>
              <a:rPr lang="et-EE" sz="1600" dirty="0" err="1"/>
              <a:t>Parallel</a:t>
            </a:r>
            <a:r>
              <a:rPr lang="et-EE" sz="1600" dirty="0"/>
              <a:t> </a:t>
            </a:r>
            <a:r>
              <a:rPr lang="et-EE" sz="1600" dirty="0" err="1"/>
              <a:t>Mode</a:t>
            </a:r>
            <a:r>
              <a:rPr lang="et-EE" sz="1600" dirty="0"/>
              <a:t>. – </a:t>
            </a:r>
            <a:r>
              <a:rPr lang="et-EE" sz="1600" i="1" dirty="0" err="1"/>
              <a:t>Procedia</a:t>
            </a:r>
            <a:r>
              <a:rPr lang="et-EE" sz="1600" i="1" dirty="0"/>
              <a:t> </a:t>
            </a:r>
            <a:r>
              <a:rPr lang="et-EE" sz="1600" i="1" dirty="0" err="1" smtClean="0"/>
              <a:t>Engineering</a:t>
            </a:r>
            <a:r>
              <a:rPr lang="et-EE" sz="1600" i="1" dirty="0" smtClean="0"/>
              <a:t>,</a:t>
            </a:r>
            <a:r>
              <a:rPr lang="et-EE" sz="1600" dirty="0" smtClean="0"/>
              <a:t> 70</a:t>
            </a:r>
            <a:r>
              <a:rPr lang="et-EE" sz="1600" dirty="0"/>
              <a:t>, </a:t>
            </a:r>
            <a:r>
              <a:rPr lang="et-EE" sz="1600" dirty="0" smtClean="0"/>
              <a:t>951–958. </a:t>
            </a:r>
            <a:r>
              <a:rPr lang="et-EE" sz="1600" dirty="0"/>
              <a:t>doi:10.1016/j.proeng.2014.02.106</a:t>
            </a:r>
          </a:p>
          <a:p>
            <a:pPr lvl="0" algn="just"/>
            <a:endParaRPr lang="et-EE" sz="1000" dirty="0" smtClean="0"/>
          </a:p>
          <a:p>
            <a:pPr algn="just"/>
            <a:r>
              <a:rPr lang="et-EE" sz="1600" dirty="0" smtClean="0"/>
              <a:t>Puust, </a:t>
            </a:r>
            <a:r>
              <a:rPr lang="et-EE" sz="1600" dirty="0"/>
              <a:t>R., Koor, M., </a:t>
            </a:r>
            <a:r>
              <a:rPr lang="et-EE" sz="1600" dirty="0" smtClean="0"/>
              <a:t>Vassiljev</a:t>
            </a:r>
            <a:r>
              <a:rPr lang="et-EE" sz="1600" dirty="0"/>
              <a:t>, A. (2014). </a:t>
            </a:r>
            <a:r>
              <a:rPr lang="et-EE" sz="1600" dirty="0" err="1"/>
              <a:t>Database</a:t>
            </a:r>
            <a:r>
              <a:rPr lang="et-EE" sz="1600" dirty="0"/>
              <a:t> </a:t>
            </a:r>
            <a:r>
              <a:rPr lang="et-EE" sz="1600" dirty="0" err="1" smtClean="0"/>
              <a:t>driven</a:t>
            </a:r>
            <a:r>
              <a:rPr lang="et-EE" sz="1600" dirty="0" smtClean="0"/>
              <a:t> </a:t>
            </a:r>
            <a:r>
              <a:rPr lang="et-EE" sz="1600" dirty="0" err="1" smtClean="0"/>
              <a:t>updatable</a:t>
            </a:r>
            <a:r>
              <a:rPr lang="et-EE" sz="1600" dirty="0" smtClean="0"/>
              <a:t> </a:t>
            </a:r>
            <a:r>
              <a:rPr lang="et-EE" sz="1600" dirty="0" err="1" smtClean="0"/>
              <a:t>hydraulic</a:t>
            </a:r>
            <a:r>
              <a:rPr lang="et-EE" sz="1600" dirty="0" smtClean="0"/>
              <a:t> </a:t>
            </a:r>
            <a:r>
              <a:rPr lang="et-EE" sz="1600" dirty="0"/>
              <a:t>Model </a:t>
            </a:r>
            <a:r>
              <a:rPr lang="et-EE" sz="1600" dirty="0" err="1"/>
              <a:t>for</a:t>
            </a:r>
            <a:r>
              <a:rPr lang="et-EE" sz="1600" dirty="0"/>
              <a:t> </a:t>
            </a:r>
            <a:r>
              <a:rPr lang="et-EE" sz="1600" dirty="0" err="1" smtClean="0"/>
              <a:t>decision</a:t>
            </a:r>
            <a:r>
              <a:rPr lang="et-EE" sz="1600" dirty="0" smtClean="0"/>
              <a:t> </a:t>
            </a:r>
            <a:r>
              <a:rPr lang="et-EE" sz="1600" dirty="0" err="1"/>
              <a:t>Making</a:t>
            </a:r>
            <a:r>
              <a:rPr lang="et-EE" sz="1600" dirty="0"/>
              <a:t>. – </a:t>
            </a:r>
            <a:r>
              <a:rPr lang="en-US" sz="1600" i="1" dirty="0"/>
              <a:t> </a:t>
            </a:r>
            <a:r>
              <a:rPr lang="en-US" sz="1600" i="1" dirty="0" smtClean="0"/>
              <a:t>Journal </a:t>
            </a:r>
            <a:r>
              <a:rPr lang="en-US" sz="1600" i="1" dirty="0"/>
              <a:t>of Water Supply: Research and Technology - </a:t>
            </a:r>
            <a:r>
              <a:rPr lang="en-US" sz="1600" i="1" dirty="0" smtClean="0"/>
              <a:t>Aqua</a:t>
            </a:r>
            <a:endParaRPr lang="et-EE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61781" y="1035110"/>
            <a:ext cx="738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t-EE" sz="1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3.2</a:t>
            </a:r>
          </a:p>
          <a:p>
            <a:pPr marL="304800" indent="-304800"/>
            <a:endParaRPr lang="et-EE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sz="16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sz="16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r>
              <a:rPr lang="et-EE" sz="1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1.2</a:t>
            </a:r>
          </a:p>
          <a:p>
            <a:pPr marL="304800" indent="-304800"/>
            <a:endParaRPr lang="et-EE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sz="16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sz="16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r>
              <a:rPr lang="et-EE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1.2</a:t>
            </a:r>
          </a:p>
          <a:p>
            <a:pPr marL="304800" indent="-304800"/>
            <a:endParaRPr lang="et-E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r>
              <a:rPr lang="et-EE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1.1</a:t>
            </a:r>
          </a:p>
          <a:p>
            <a:pPr marL="304800" indent="-304800"/>
            <a:endParaRPr lang="et-E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endParaRPr lang="et-EE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04800" indent="-304800"/>
            <a:r>
              <a:rPr lang="et-EE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" y="4788914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Esitatud, refereerimisel teadusartiklid</a:t>
            </a:r>
            <a:endParaRPr lang="et-EE" sz="2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5111009"/>
            <a:ext cx="7170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/>
              <a:t>Koor, M., Vassiljev, A., Koppel, T. (</a:t>
            </a:r>
            <a:r>
              <a:rPr lang="et-EE" sz="1600" dirty="0" smtClean="0"/>
              <a:t>2015). </a:t>
            </a:r>
            <a:r>
              <a:rPr lang="en-US" sz="1600" dirty="0"/>
              <a:t>Optimization of pump efficiencies with different </a:t>
            </a:r>
            <a:r>
              <a:rPr lang="en-US" sz="1600" dirty="0" smtClean="0"/>
              <a:t>pumps</a:t>
            </a:r>
            <a:r>
              <a:rPr lang="et-EE" sz="1600" dirty="0" smtClean="0"/>
              <a:t> </a:t>
            </a:r>
            <a:r>
              <a:rPr lang="en-US" sz="1600" dirty="0" smtClean="0"/>
              <a:t>characteristics </a:t>
            </a:r>
            <a:r>
              <a:rPr lang="en-US" sz="1600" dirty="0"/>
              <a:t>working in parallel mode</a:t>
            </a:r>
            <a:r>
              <a:rPr lang="et-EE" sz="1600" dirty="0"/>
              <a:t>. – </a:t>
            </a:r>
            <a:r>
              <a:rPr lang="et-EE" sz="1600" i="1" dirty="0" err="1"/>
              <a:t>Advances</a:t>
            </a:r>
            <a:r>
              <a:rPr lang="et-EE" sz="1600" i="1" dirty="0"/>
              <a:t> in Engineering </a:t>
            </a:r>
            <a:r>
              <a:rPr lang="et-EE" sz="1600" i="1" dirty="0" err="1"/>
              <a:t>Software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31839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325" y="2233578"/>
            <a:ext cx="389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latin typeface="+mj-lt"/>
              </a:rPr>
              <a:t>Tänan!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84322" y="4424750"/>
            <a:ext cx="4784364" cy="223177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 smtClean="0">
                <a:ea typeface="+mn-ea"/>
              </a:rPr>
              <a:t>Margus Koor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ea typeface="+mn-ea"/>
                <a:hlinkClick r:id="rId2"/>
              </a:rPr>
              <a:t>margus.koor@tvesi.ee</a:t>
            </a:r>
            <a:endParaRPr lang="en-US" sz="16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ea typeface="+mn-ea"/>
              </a:rPr>
              <a:t>+372 626 200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3C84-B600-48B3-8B08-1431D60CD7B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Teadustöö tulemusel on valminud:</a:t>
            </a:r>
            <a:endParaRPr lang="et-EE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801" y="4984229"/>
            <a:ext cx="8236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t-EE" sz="2000" dirty="0" smtClean="0"/>
          </a:p>
          <a:p>
            <a:pPr lvl="0" algn="just"/>
            <a:endParaRPr lang="et-EE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7700" y="1347676"/>
            <a:ext cx="79749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et-EE" sz="2000" u="sng" dirty="0" smtClean="0"/>
              <a:t>Tallinna </a:t>
            </a:r>
            <a:r>
              <a:rPr lang="et-EE" sz="2000" u="sng" dirty="0"/>
              <a:t>veevärki kirjeldav matemaatiline mudel</a:t>
            </a:r>
            <a:r>
              <a:rPr lang="et-EE" sz="2000" dirty="0"/>
              <a:t> mis on vajalik </a:t>
            </a:r>
            <a:r>
              <a:rPr lang="et-EE" sz="2000" dirty="0" smtClean="0"/>
              <a:t>järgnevateks optimeerimise etappideks.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SQL andmebaasi põhine topoloogia lähteandmete lihtsustamise algoritmi loomine ja rakendamine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Mudeli kalibreerimine</a:t>
            </a:r>
          </a:p>
          <a:p>
            <a:pPr lvl="1"/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t-E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„Punane“ pumpla efektiivsuse näidisanalüüs </a:t>
            </a:r>
            <a:r>
              <a:rPr lang="et-EE" sz="2000" u="sng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et-E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optimeerimine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surverežiimide ülevaatus ja muutmine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paralleelsete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pumpade koostöö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parandamine</a:t>
            </a:r>
          </a:p>
          <a:p>
            <a:pPr marL="1257300" lvl="2" indent="-342900">
              <a:buFontTx/>
              <a:buChar char="-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Algoritm identsete pumpade töö juhtimiseks</a:t>
            </a:r>
          </a:p>
          <a:p>
            <a:pPr marL="1257300" lvl="2" indent="-342900">
              <a:buFontTx/>
              <a:buChar char="-"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Erinevate pumpade optimeerimine</a:t>
            </a:r>
          </a:p>
          <a:p>
            <a:pPr marL="1257300" lvl="2" indent="-342900">
              <a:buFontTx/>
              <a:buChar char="-"/>
            </a:pP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Tx/>
              <a:buChar char="-"/>
            </a:pP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1120" y="2395220"/>
            <a:ext cx="7345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/>
              <a:t>Tallinna linna veevõrgu matemaatilise </a:t>
            </a:r>
            <a:r>
              <a:rPr lang="et-EE" sz="2000" b="1" dirty="0"/>
              <a:t>arvutusmudeli koostamine ja </a:t>
            </a:r>
            <a:r>
              <a:rPr lang="et-EE" sz="2000" b="1" dirty="0" smtClean="0"/>
              <a:t>kalibreerimine</a:t>
            </a:r>
          </a:p>
          <a:p>
            <a:endParaRPr lang="et-EE" sz="2000" b="1" dirty="0"/>
          </a:p>
          <a:p>
            <a:r>
              <a:rPr lang="et-EE" sz="2000" b="1" dirty="0" smtClean="0"/>
              <a:t>(Bentley </a:t>
            </a:r>
            <a:r>
              <a:rPr lang="et-EE" sz="2000" b="1" dirty="0"/>
              <a:t>WaterGEMS </a:t>
            </a:r>
            <a:r>
              <a:rPr lang="et-EE" sz="2000" b="1" dirty="0" smtClean="0"/>
              <a:t>tarkvara baasil)</a:t>
            </a:r>
          </a:p>
          <a:p>
            <a:endParaRPr lang="et-EE" sz="2000" b="1" dirty="0" smtClean="0"/>
          </a:p>
          <a:p>
            <a:r>
              <a:rPr lang="et-EE" sz="2000" b="1" dirty="0" smtClean="0"/>
              <a:t>2011-2012</a:t>
            </a:r>
            <a:r>
              <a:rPr lang="et-EE" sz="2000" b="1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Arvutusmudeli </a:t>
            </a:r>
            <a:r>
              <a:rPr lang="et-EE" sz="2000" b="1" dirty="0" smtClean="0">
                <a:latin typeface="+mn-lt"/>
              </a:rPr>
              <a:t>koostamine</a:t>
            </a:r>
            <a:endParaRPr lang="et-EE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2374" y="1245820"/>
            <a:ext cx="33110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1600" dirty="0" smtClean="0"/>
              <a:t>Võrgu topoloogia kirjeldamine</a:t>
            </a:r>
          </a:p>
          <a:p>
            <a:pPr lvl="0" algn="just"/>
            <a:r>
              <a:rPr lang="et-EE" sz="1600" dirty="0" smtClean="0"/>
              <a:t>Skelebreerimine / lihtsustamine</a:t>
            </a:r>
          </a:p>
          <a:p>
            <a:pPr lvl="0" algn="just"/>
            <a:r>
              <a:rPr lang="et-EE" sz="1600" dirty="0" smtClean="0"/>
              <a:t>Pumplate (32) töö kirjeldamine</a:t>
            </a:r>
          </a:p>
          <a:p>
            <a:pPr lvl="0" algn="just"/>
            <a:r>
              <a:rPr lang="et-EE" sz="1600" dirty="0" smtClean="0"/>
              <a:t>Mõõtmispunktide määratlemine</a:t>
            </a:r>
          </a:p>
          <a:p>
            <a:pPr lvl="0" algn="just"/>
            <a:r>
              <a:rPr lang="et-EE" sz="1600" dirty="0" smtClean="0"/>
              <a:t>Välimõõtmised </a:t>
            </a:r>
          </a:p>
          <a:p>
            <a:pPr lvl="0" algn="just"/>
            <a:r>
              <a:rPr lang="et-EE" sz="1600" dirty="0" smtClean="0"/>
              <a:t>Mudeli kalibreerimine</a:t>
            </a:r>
          </a:p>
          <a:p>
            <a:pPr lvl="0" algn="just"/>
            <a:endParaRPr lang="et-EE" sz="1600" dirty="0" smtClean="0"/>
          </a:p>
        </p:txBody>
      </p:sp>
      <p:pic>
        <p:nvPicPr>
          <p:cNvPr id="9" name="Picture 8" descr="Y:\TOOTMINE\Võrkude arendus\ske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" y="1143530"/>
            <a:ext cx="5584262" cy="380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1" y="1128252"/>
            <a:ext cx="4294891" cy="3743154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890659" y="5096198"/>
            <a:ext cx="4831715" cy="15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Symbol" pitchFamily="18" charset="2"/>
              <a:buChar char="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430 000 </a:t>
            </a:r>
            <a:r>
              <a:rPr lang="et-EE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lõpp-tarbijat</a:t>
            </a:r>
            <a:endParaRPr lang="en-US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 1200 km </a:t>
            </a:r>
            <a:r>
              <a:rPr lang="et-EE" sz="2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joogivee torustikke</a:t>
            </a:r>
            <a:endParaRPr lang="en-US" sz="20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t-EE" sz="2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pumplat</a:t>
            </a:r>
            <a:endParaRPr lang="en-US" sz="200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t-EE" sz="200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Veetornid puuduvad</a:t>
            </a:r>
            <a:endParaRPr lang="en-US" altLang="en-US" sz="2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8" y="1635126"/>
            <a:ext cx="3589972" cy="34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5" y="1603375"/>
            <a:ext cx="39608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" y="635000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SQL andmebaasi põhine alusandmete lihtsustamine</a:t>
            </a:r>
          </a:p>
          <a:p>
            <a:r>
              <a:rPr lang="et-EE" sz="2000" b="1" dirty="0" smtClean="0">
                <a:latin typeface="+mn-lt"/>
              </a:rPr>
              <a:t>nn. skelebreerimine</a:t>
            </a:r>
            <a:endParaRPr lang="et-EE" sz="2000" b="1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51947" y="3015297"/>
            <a:ext cx="457200" cy="601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17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SQL andmebaasi põhine alusandmete lihtsustamine</a:t>
            </a:r>
            <a:endParaRPr lang="et-EE" sz="2000" b="1" dirty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96962"/>
            <a:ext cx="3223260" cy="544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59" y="2509105"/>
            <a:ext cx="4992612" cy="180381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58540" y="2964180"/>
            <a:ext cx="457200" cy="601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26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699D-F177-460F-9AF9-1D5F1ED825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635000"/>
            <a:ext cx="803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+mn-lt"/>
              </a:rPr>
              <a:t>Arvutusmudeli </a:t>
            </a:r>
            <a:r>
              <a:rPr lang="et-EE" sz="2000" b="1" dirty="0" smtClean="0">
                <a:latin typeface="+mn-lt"/>
              </a:rPr>
              <a:t>kalibreerimine</a:t>
            </a:r>
            <a:endParaRPr lang="et-EE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07" y="4230751"/>
            <a:ext cx="4697362" cy="23081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7700" y="1119076"/>
            <a:ext cx="7974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2000" dirty="0" smtClean="0"/>
              <a:t>– matemaatilise mudeli võrdlemine ja korrigeerimine kareduste kaudu vastavalt tegelikele mõõtmistulemustele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707" y="1919296"/>
            <a:ext cx="3737172" cy="2213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5169" y="2271763"/>
            <a:ext cx="3322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t-EE" sz="2000" dirty="0" smtClean="0"/>
              <a:t>175 vabarõhu mõõtmist</a:t>
            </a:r>
          </a:p>
          <a:p>
            <a:pPr lvl="0" algn="just"/>
            <a:r>
              <a:rPr lang="et-EE" sz="2000" dirty="0" smtClean="0"/>
              <a:t>82 vooluhulga mõõtmist</a:t>
            </a:r>
          </a:p>
        </p:txBody>
      </p:sp>
    </p:spTree>
    <p:extLst>
      <p:ext uri="{BB962C8B-B14F-4D97-AF65-F5344CB8AC3E}">
        <p14:creationId xmlns:p14="http://schemas.microsoft.com/office/powerpoint/2010/main" val="24602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9668</TotalTime>
  <Words>965</Words>
  <Application>Microsoft Office PowerPoint</Application>
  <PresentationFormat>On-screen Show (4:3)</PresentationFormat>
  <Paragraphs>273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SimSun</vt:lpstr>
      <vt:lpstr>Arial</vt:lpstr>
      <vt:lpstr>Calibri</vt:lpstr>
      <vt:lpstr>Cambria Math</vt:lpstr>
      <vt:lpstr>Tahoma</vt:lpstr>
      <vt:lpstr>Times New Roman</vt:lpstr>
      <vt:lpstr>Office Theme</vt:lpstr>
      <vt:lpstr>1_Office Theme</vt:lpstr>
      <vt:lpstr>Võrrand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OÜ Ecwador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Mairi Talving</dc:creator>
  <cp:lastModifiedBy>Margus Koor</cp:lastModifiedBy>
  <cp:revision>725</cp:revision>
  <cp:lastPrinted>2012-10-15T05:58:10Z</cp:lastPrinted>
  <dcterms:created xsi:type="dcterms:W3CDTF">2011-04-18T16:30:25Z</dcterms:created>
  <dcterms:modified xsi:type="dcterms:W3CDTF">2015-01-23T06:54:20Z</dcterms:modified>
</cp:coreProperties>
</file>