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921D9-4BCC-449B-B377-F3BE3D743540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58E4F-5DBD-4F68-97C2-F69B277286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AB9BEC-2A17-4F93-AA00-C704DA454C4D}" type="slidenum">
              <a:rPr lang="en-GB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1600" y="1220400"/>
            <a:ext cx="5486400" cy="26676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1600" y="4266000"/>
            <a:ext cx="5486400" cy="1371600"/>
          </a:xfrm>
        </p:spPr>
        <p:txBody>
          <a:bodyPr/>
          <a:lstStyle>
            <a:lvl1pPr marL="0" indent="0" algn="l">
              <a:buNone/>
              <a:defRPr>
                <a:solidFill>
                  <a:srgbClr val="81818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3341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6C2F0-1ADD-4DF6-BC49-60E1E944F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1236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D80D-AA55-44E9-A669-D06DBE822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8915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71D9-AA34-4EE6-8401-58C80C846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5003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83"/>
            <a:ext cx="5486400" cy="35845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0202-F6FA-47EA-B647-E226DC89AA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70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BEBC-BD79-4C39-BDB8-9B92108F53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2197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58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5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58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52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9613"/>
            <a:ext cx="82296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14675" y="6550025"/>
            <a:ext cx="2133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>
                <a:solidFill>
                  <a:srgbClr val="81818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8275" y="6550025"/>
            <a:ext cx="2895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>
                <a:solidFill>
                  <a:srgbClr val="81818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550025"/>
            <a:ext cx="471487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>
                <a:solidFill>
                  <a:srgbClr val="818181"/>
                </a:solidFill>
                <a:latin typeface="+mn-lt"/>
              </a:defRPr>
            </a:lvl1pPr>
          </a:lstStyle>
          <a:p>
            <a:pPr>
              <a:defRPr/>
            </a:pPr>
            <a:fld id="{904AE03B-2FE0-43F1-BA8F-5F8EA3A109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2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dissolv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99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966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66"/>
        </a:buClr>
        <a:buFont typeface="Arial" pitchFamily="34" charset="0"/>
        <a:buChar char="•"/>
        <a:defRPr sz="21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66"/>
        </a:buClr>
        <a:buFont typeface="Arial" pitchFamily="34" charset="0"/>
        <a:buChar char="–"/>
        <a:defRPr sz="21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66"/>
        </a:buClr>
        <a:buFont typeface="Arial" pitchFamily="34" charset="0"/>
        <a:buChar char="•"/>
        <a:defRPr sz="21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66"/>
        </a:buClr>
        <a:buFont typeface="Arial" pitchFamily="34" charset="0"/>
        <a:buChar char="–"/>
        <a:defRPr sz="21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66"/>
        </a:buClr>
        <a:buFont typeface="Arial" pitchFamily="34" charset="0"/>
        <a:buChar char="»"/>
        <a:defRPr sz="21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mtClean="0"/>
              <a:t>The BSAP Fund</a:t>
            </a:r>
            <a:endParaRPr lang="en-GB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latin typeface="+mj-lt"/>
              </a:rPr>
              <a:t>T</a:t>
            </a:r>
            <a:r>
              <a:rPr lang="en-US" sz="2000" dirty="0" smtClean="0">
                <a:latin typeface="+mj-lt"/>
              </a:rPr>
              <a:t>he Fund </a:t>
            </a:r>
            <a:r>
              <a:rPr lang="en-US" sz="2000" dirty="0">
                <a:latin typeface="+mj-lt"/>
              </a:rPr>
              <a:t>was set up in </a:t>
            </a:r>
            <a:r>
              <a:rPr lang="en-US" sz="2000" dirty="0" smtClean="0">
                <a:latin typeface="+mj-lt"/>
              </a:rPr>
              <a:t>2010 to </a:t>
            </a:r>
            <a:r>
              <a:rPr lang="en-US" sz="2000" dirty="0">
                <a:latin typeface="+mj-lt"/>
              </a:rPr>
              <a:t>speed up the implementation of the </a:t>
            </a:r>
            <a:r>
              <a:rPr lang="en-US" sz="2000" dirty="0" smtClean="0">
                <a:latin typeface="+mj-lt"/>
              </a:rPr>
              <a:t>BSAP plan </a:t>
            </a:r>
            <a:br>
              <a:rPr lang="en-US" sz="2000" dirty="0" smtClean="0">
                <a:latin typeface="+mj-lt"/>
              </a:rPr>
            </a:b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NIB and </a:t>
            </a:r>
            <a:r>
              <a:rPr lang="en-US" sz="2000" dirty="0" smtClean="0">
                <a:latin typeface="+mj-lt"/>
              </a:rPr>
              <a:t>NEFCO </a:t>
            </a:r>
            <a:r>
              <a:rPr lang="en-US" sz="2000" dirty="0">
                <a:latin typeface="+mj-lt"/>
              </a:rPr>
              <a:t>are joint managers of the </a:t>
            </a:r>
            <a:r>
              <a:rPr lang="en-US" sz="2000" dirty="0" smtClean="0">
                <a:latin typeface="+mj-lt"/>
              </a:rPr>
              <a:t>Fund</a:t>
            </a:r>
            <a:r>
              <a:rPr lang="en-US" sz="2000" dirty="0">
                <a:latin typeface="+mj-lt"/>
              </a:rPr>
              <a:t>. Sweden has committed SEK 90 million (EUR 9 million) </a:t>
            </a:r>
            <a:r>
              <a:rPr lang="en-US" sz="2000" dirty="0" smtClean="0">
                <a:latin typeface="+mj-lt"/>
              </a:rPr>
              <a:t>and </a:t>
            </a:r>
            <a:r>
              <a:rPr lang="en-US" sz="2000" dirty="0">
                <a:latin typeface="+mj-lt"/>
              </a:rPr>
              <a:t>Finland EUR 2 </a:t>
            </a:r>
            <a:r>
              <a:rPr lang="en-US" sz="2000" dirty="0" smtClean="0">
                <a:latin typeface="+mj-lt"/>
              </a:rPr>
              <a:t>million</a:t>
            </a: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GB" sz="2000" dirty="0" smtClean="0">
                <a:latin typeface="+mj-lt"/>
              </a:rPr>
              <a:t>The Fund </a:t>
            </a:r>
            <a:r>
              <a:rPr lang="en-GB" sz="2000" dirty="0">
                <a:latin typeface="+mj-lt"/>
              </a:rPr>
              <a:t>has approved nearly 40 </a:t>
            </a:r>
            <a:r>
              <a:rPr lang="en-GB" sz="2000" dirty="0" smtClean="0">
                <a:latin typeface="+mj-lt"/>
              </a:rPr>
              <a:t>projects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per today</a:t>
            </a:r>
          </a:p>
          <a:p>
            <a:pPr>
              <a:defRPr/>
            </a:pPr>
            <a:endParaRPr lang="en-GB" sz="2000" dirty="0">
              <a:latin typeface="+mj-lt"/>
            </a:endParaRPr>
          </a:p>
          <a:p>
            <a:pPr>
              <a:defRPr/>
            </a:pP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projects are spread across the Baltic Sea Region from Russia, Poland, Estonia to Sweden and Finland as well as the Baltic Sea catchment area in </a:t>
            </a:r>
            <a:r>
              <a:rPr lang="en-GB" sz="2000" dirty="0" smtClean="0">
                <a:latin typeface="+mj-lt"/>
              </a:rPr>
              <a:t>Belarus</a:t>
            </a:r>
            <a:endParaRPr lang="en-GB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8703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mtClean="0"/>
              <a:t>BSAP Projects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783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 smtClean="0">
                <a:latin typeface="+mj-lt"/>
              </a:rPr>
              <a:t>Biogas production with 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nutrient recycling 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Best agricultural practices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Pyrolysis and nutrient recycling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Deepwater oxygenation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Nutrient Retrieval from </a:t>
            </a:r>
            <a:r>
              <a:rPr lang="en-US" sz="1800" dirty="0" err="1" smtClean="0">
                <a:latin typeface="+mj-lt"/>
              </a:rPr>
              <a:t>seabeds</a:t>
            </a:r>
            <a:endParaRPr lang="en-US" sz="1800" dirty="0" smtClean="0">
              <a:latin typeface="+mj-lt"/>
            </a:endParaRPr>
          </a:p>
          <a:p>
            <a:pPr>
              <a:defRPr/>
            </a:pPr>
            <a:r>
              <a:rPr lang="en-US" sz="1800" dirty="0" smtClean="0">
                <a:latin typeface="+mj-lt"/>
              </a:rPr>
              <a:t>Waste water treatment plants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Small scale sanitation plant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Leakage prevention 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Alternative fuels</a:t>
            </a:r>
          </a:p>
          <a:p>
            <a:pPr>
              <a:defRPr/>
            </a:pPr>
            <a:r>
              <a:rPr lang="en-US" sz="1800" dirty="0" err="1" smtClean="0">
                <a:latin typeface="+mj-lt"/>
              </a:rPr>
              <a:t>Harbour</a:t>
            </a:r>
            <a:r>
              <a:rPr lang="en-US" sz="1800" dirty="0" smtClean="0">
                <a:latin typeface="+mj-lt"/>
              </a:rPr>
              <a:t> facilities</a:t>
            </a:r>
          </a:p>
          <a:p>
            <a:pPr>
              <a:defRPr/>
            </a:pPr>
            <a:r>
              <a:rPr lang="en-US" sz="1800" dirty="0" smtClean="0">
                <a:latin typeface="+mj-lt"/>
              </a:rPr>
              <a:t>Information </a:t>
            </a:r>
            <a:r>
              <a:rPr lang="en-US" sz="1800" dirty="0" err="1" smtClean="0">
                <a:latin typeface="+mj-lt"/>
              </a:rPr>
              <a:t>centres</a:t>
            </a:r>
            <a:endParaRPr lang="en-US" sz="1800" dirty="0" smtClean="0">
              <a:latin typeface="+mj-lt"/>
            </a:endParaRPr>
          </a:p>
          <a:p>
            <a:pPr>
              <a:defRPr/>
            </a:pPr>
            <a:endParaRPr lang="en-GB" dirty="0"/>
          </a:p>
        </p:txBody>
      </p:sp>
      <p:pic>
        <p:nvPicPr>
          <p:cNvPr id="10244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925513"/>
            <a:ext cx="446405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624556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Nefco Energia">
  <a:themeElements>
    <a:clrScheme name="NEFCO">
      <a:dk1>
        <a:srgbClr val="3F3F3F"/>
      </a:dk1>
      <a:lt1>
        <a:sysClr val="window" lastClr="FFFFFF"/>
      </a:lt1>
      <a:dk2>
        <a:srgbClr val="009966"/>
      </a:dk2>
      <a:lt2>
        <a:srgbClr val="DAEBC1"/>
      </a:lt2>
      <a:accent1>
        <a:srgbClr val="72BF44"/>
      </a:accent1>
      <a:accent2>
        <a:srgbClr val="A7D4D1"/>
      </a:accent2>
      <a:accent3>
        <a:srgbClr val="818181"/>
      </a:accent3>
      <a:accent4>
        <a:srgbClr val="666666"/>
      </a:accent4>
      <a:accent5>
        <a:srgbClr val="CCCCCC"/>
      </a:accent5>
      <a:accent6>
        <a:srgbClr val="E5E1BD"/>
      </a:accent6>
      <a:hlink>
        <a:srgbClr val="0000FF"/>
      </a:hlink>
      <a:folHlink>
        <a:srgbClr val="800080"/>
      </a:folHlink>
    </a:clrScheme>
    <a:fontScheme name="Nefco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Nefco Energia</vt:lpstr>
      <vt:lpstr>The BSAP Fund</vt:lpstr>
      <vt:lpstr>BSAP Projects</vt:lpstr>
    </vt:vector>
  </TitlesOfParts>
  <Company>NIB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BSAP Fund</dc:title>
  <dc:creator>Homanen Kari</dc:creator>
  <cp:lastModifiedBy>Homanen Kari</cp:lastModifiedBy>
  <cp:revision>1</cp:revision>
  <dcterms:created xsi:type="dcterms:W3CDTF">2016-02-16T06:07:15Z</dcterms:created>
  <dcterms:modified xsi:type="dcterms:W3CDTF">2016-02-16T06:07:43Z</dcterms:modified>
</cp:coreProperties>
</file>