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302" r:id="rId4"/>
    <p:sldId id="259" r:id="rId5"/>
    <p:sldId id="263" r:id="rId6"/>
    <p:sldId id="298" r:id="rId7"/>
    <p:sldId id="296" r:id="rId8"/>
    <p:sldId id="294" r:id="rId9"/>
    <p:sldId id="300" r:id="rId10"/>
    <p:sldId id="303" r:id="rId11"/>
    <p:sldId id="277" r:id="rId12"/>
  </p:sldIdLst>
  <p:sldSz cx="8997950" cy="6840538"/>
  <p:notesSz cx="6858000" cy="9144000"/>
  <p:defaultTextStyle>
    <a:defPPr>
      <a:defRPr lang="en-US"/>
    </a:defPPr>
    <a:lvl1pPr marL="0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491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4982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473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09963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454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4945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7436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19927" algn="l" defTabSz="9049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78481" autoAdjust="0"/>
  </p:normalViewPr>
  <p:slideViewPr>
    <p:cSldViewPr>
      <p:cViewPr varScale="1">
        <p:scale>
          <a:sx n="91" d="100"/>
          <a:sy n="91" d="100"/>
        </p:scale>
        <p:origin x="2298" y="96"/>
      </p:cViewPr>
      <p:guideLst>
        <p:guide orient="horz" pos="2155"/>
        <p:guide pos="2834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i_t__leh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384795962283"/>
          <c:y val="6.0606198568160297E-2"/>
          <c:w val="0.78205250596658704"/>
          <c:h val="0.650448859455482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'vee hind'!$A$5</c:f>
              <c:strCache>
                <c:ptCount val="1"/>
                <c:pt idx="0">
                  <c:v>m3/in.y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'vee hind'!$B$4:$Y$4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'vee hind'!$B$5:$Y$5</c:f>
              <c:numCache>
                <c:formatCode>0.0</c:formatCode>
                <c:ptCount val="24"/>
                <c:pt idx="0">
                  <c:v>68.814790945296863</c:v>
                </c:pt>
                <c:pt idx="1">
                  <c:v>67.029937330393892</c:v>
                </c:pt>
                <c:pt idx="2">
                  <c:v>63.532620893254837</c:v>
                </c:pt>
                <c:pt idx="3">
                  <c:v>61.746066494900333</c:v>
                </c:pt>
                <c:pt idx="4">
                  <c:v>61.877843180208167</c:v>
                </c:pt>
                <c:pt idx="5">
                  <c:v>54.555608675490276</c:v>
                </c:pt>
                <c:pt idx="6">
                  <c:v>44.227351789431403</c:v>
                </c:pt>
                <c:pt idx="7">
                  <c:v>38.627738652008532</c:v>
                </c:pt>
                <c:pt idx="8">
                  <c:v>35.845990991683003</c:v>
                </c:pt>
                <c:pt idx="9">
                  <c:v>33.792668753976152</c:v>
                </c:pt>
                <c:pt idx="10">
                  <c:v>32.447300790165521</c:v>
                </c:pt>
                <c:pt idx="11">
                  <c:v>31.384159881569179</c:v>
                </c:pt>
                <c:pt idx="12">
                  <c:v>30.203857485287681</c:v>
                </c:pt>
                <c:pt idx="13">
                  <c:v>33.465111505751537</c:v>
                </c:pt>
                <c:pt idx="14">
                  <c:v>31.11167677796162</c:v>
                </c:pt>
                <c:pt idx="15">
                  <c:v>33</c:v>
                </c:pt>
                <c:pt idx="16">
                  <c:v>34.9</c:v>
                </c:pt>
                <c:pt idx="17">
                  <c:v>29.834043934154721</c:v>
                </c:pt>
                <c:pt idx="18">
                  <c:v>29.415122596589701</c:v>
                </c:pt>
                <c:pt idx="19">
                  <c:v>26.170780390874711</c:v>
                </c:pt>
                <c:pt idx="20">
                  <c:v>30.96</c:v>
                </c:pt>
                <c:pt idx="21">
                  <c:v>34.25</c:v>
                </c:pt>
                <c:pt idx="22" formatCode="General">
                  <c:v>31</c:v>
                </c:pt>
              </c:numCache>
            </c:numRef>
          </c:val>
        </c:ser>
        <c:ser>
          <c:idx val="0"/>
          <c:order val="1"/>
          <c:tx>
            <c:strRef>
              <c:f>'vee hind'!$A$6</c:f>
              <c:strCache>
                <c:ptCount val="1"/>
                <c:pt idx="0">
                  <c:v>l/d per in.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numRef>
              <c:f>'vee hind'!$B$4:$Y$4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'vee hind'!$B$6:$Y$6</c:f>
              <c:numCache>
                <c:formatCode>0.0</c:formatCode>
                <c:ptCount val="24"/>
                <c:pt idx="0">
                  <c:v>188.27576182023759</c:v>
                </c:pt>
                <c:pt idx="1">
                  <c:v>183.3924413964267</c:v>
                </c:pt>
                <c:pt idx="2">
                  <c:v>173.82386017306379</c:v>
                </c:pt>
                <c:pt idx="3">
                  <c:v>168.93588644295579</c:v>
                </c:pt>
                <c:pt idx="4">
                  <c:v>169.29642456965311</c:v>
                </c:pt>
                <c:pt idx="5">
                  <c:v>149.26295123253161</c:v>
                </c:pt>
                <c:pt idx="6">
                  <c:v>121.0050664553527</c:v>
                </c:pt>
                <c:pt idx="7">
                  <c:v>105.6846474747156</c:v>
                </c:pt>
                <c:pt idx="8">
                  <c:v>98.073846762470538</c:v>
                </c:pt>
                <c:pt idx="9">
                  <c:v>92.456002062862211</c:v>
                </c:pt>
                <c:pt idx="10">
                  <c:v>88.775104761054749</c:v>
                </c:pt>
                <c:pt idx="11">
                  <c:v>86</c:v>
                </c:pt>
                <c:pt idx="12">
                  <c:v>82.750294480240299</c:v>
                </c:pt>
                <c:pt idx="13">
                  <c:v>91.685237002058898</c:v>
                </c:pt>
                <c:pt idx="14">
                  <c:v>85.237470624552373</c:v>
                </c:pt>
                <c:pt idx="15">
                  <c:v>90</c:v>
                </c:pt>
                <c:pt idx="16">
                  <c:v>95.6</c:v>
                </c:pt>
                <c:pt idx="17">
                  <c:v>81.737106668917093</c:v>
                </c:pt>
                <c:pt idx="18">
                  <c:v>80.589376976958093</c:v>
                </c:pt>
                <c:pt idx="19">
                  <c:v>71.7007681941773</c:v>
                </c:pt>
                <c:pt idx="20">
                  <c:v>84.82</c:v>
                </c:pt>
                <c:pt idx="21">
                  <c:v>93.84</c:v>
                </c:pt>
                <c:pt idx="22">
                  <c:v>84.8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349320"/>
        <c:axId val="393350888"/>
      </c:barChart>
      <c:lineChart>
        <c:grouping val="standard"/>
        <c:varyColors val="0"/>
        <c:ser>
          <c:idx val="4"/>
          <c:order val="2"/>
          <c:tx>
            <c:strRef>
              <c:f>'vee hind'!$A$7</c:f>
              <c:strCache>
                <c:ptCount val="1"/>
                <c:pt idx="0">
                  <c:v>drinking water price, €</c:v>
                </c:pt>
              </c:strCache>
            </c:strRef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none"/>
          </c:marker>
          <c:cat>
            <c:numRef>
              <c:f>'vee hind'!$B$4:$Y$4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'vee hind'!$B$7:$Y$7</c:f>
              <c:numCache>
                <c:formatCode>0.00</c:formatCode>
                <c:ptCount val="24"/>
                <c:pt idx="0">
                  <c:v>2.31561884913743E-2</c:v>
                </c:pt>
                <c:pt idx="1">
                  <c:v>5.8533698686529502E-2</c:v>
                </c:pt>
                <c:pt idx="2">
                  <c:v>0.120926762121621</c:v>
                </c:pt>
                <c:pt idx="3">
                  <c:v>0.13507776619968301</c:v>
                </c:pt>
                <c:pt idx="4">
                  <c:v>0.19682760217668199</c:v>
                </c:pt>
                <c:pt idx="5">
                  <c:v>0.25664775577939902</c:v>
                </c:pt>
                <c:pt idx="6">
                  <c:v>0.36856933348770798</c:v>
                </c:pt>
                <c:pt idx="7">
                  <c:v>0.43289207929708101</c:v>
                </c:pt>
                <c:pt idx="8">
                  <c:v>0.42324366742567499</c:v>
                </c:pt>
                <c:pt idx="9">
                  <c:v>0.46633990711795498</c:v>
                </c:pt>
                <c:pt idx="10">
                  <c:v>0.54288397463110905</c:v>
                </c:pt>
                <c:pt idx="11">
                  <c:v>0.54288397463110905</c:v>
                </c:pt>
                <c:pt idx="12">
                  <c:v>0.59176926144623299</c:v>
                </c:pt>
                <c:pt idx="13">
                  <c:v>0.63911648537062404</c:v>
                </c:pt>
                <c:pt idx="14">
                  <c:v>0.69727608553935005</c:v>
                </c:pt>
                <c:pt idx="15">
                  <c:v>0.70176115678025996</c:v>
                </c:pt>
                <c:pt idx="16">
                  <c:v>0.71076634119357296</c:v>
                </c:pt>
                <c:pt idx="17">
                  <c:v>0.80660723244953902</c:v>
                </c:pt>
                <c:pt idx="18">
                  <c:v>0.85677897418085003</c:v>
                </c:pt>
                <c:pt idx="19">
                  <c:v>0.99635933258719001</c:v>
                </c:pt>
                <c:pt idx="20">
                  <c:v>1.08</c:v>
                </c:pt>
                <c:pt idx="21">
                  <c:v>1.06</c:v>
                </c:pt>
                <c:pt idx="22">
                  <c:v>1.18</c:v>
                </c:pt>
                <c:pt idx="23">
                  <c:v>1.22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'vee hind'!$A$8</c:f>
              <c:strCache>
                <c:ptCount val="1"/>
                <c:pt idx="0">
                  <c:v>sewage water price, €</c:v>
                </c:pt>
              </c:strCache>
            </c:strRef>
          </c:tx>
          <c:spPr>
            <a:ln w="25400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'vee hind'!$B$4:$Y$4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'vee hind'!$B$8:$Y$8</c:f>
              <c:numCache>
                <c:formatCode>0.00</c:formatCode>
                <c:ptCount val="24"/>
                <c:pt idx="0">
                  <c:v>2.7658780698030402E-2</c:v>
                </c:pt>
                <c:pt idx="1">
                  <c:v>6.7538883099841795E-2</c:v>
                </c:pt>
                <c:pt idx="2">
                  <c:v>0.13057517399302701</c:v>
                </c:pt>
                <c:pt idx="3">
                  <c:v>0.20004373946715001</c:v>
                </c:pt>
                <c:pt idx="4">
                  <c:v>0.31260854463355298</c:v>
                </c:pt>
                <c:pt idx="5">
                  <c:v>0.33833764295730301</c:v>
                </c:pt>
                <c:pt idx="6">
                  <c:v>0.474701864073174</c:v>
                </c:pt>
                <c:pt idx="7">
                  <c:v>0.53001942546923397</c:v>
                </c:pt>
                <c:pt idx="8">
                  <c:v>0.57247243770342104</c:v>
                </c:pt>
                <c:pt idx="9">
                  <c:v>0.64258423063563697</c:v>
                </c:pt>
                <c:pt idx="10">
                  <c:v>0.76222453784107203</c:v>
                </c:pt>
                <c:pt idx="11">
                  <c:v>0.76222453784107203</c:v>
                </c:pt>
                <c:pt idx="12">
                  <c:v>0.76029485546678999</c:v>
                </c:pt>
                <c:pt idx="13">
                  <c:v>0.76693978244474903</c:v>
                </c:pt>
                <c:pt idx="14">
                  <c:v>0.89731954546035497</c:v>
                </c:pt>
                <c:pt idx="15">
                  <c:v>0.90309135116359895</c:v>
                </c:pt>
                <c:pt idx="16">
                  <c:v>0.91402621795119199</c:v>
                </c:pt>
                <c:pt idx="17">
                  <c:v>1.0992757258821859</c:v>
                </c:pt>
                <c:pt idx="18">
                  <c:v>1.1809656130600901</c:v>
                </c:pt>
                <c:pt idx="19">
                  <c:v>1.3488479796225541</c:v>
                </c:pt>
                <c:pt idx="20">
                  <c:v>1.46</c:v>
                </c:pt>
                <c:pt idx="21">
                  <c:v>1.4850000000000001</c:v>
                </c:pt>
                <c:pt idx="22">
                  <c:v>1.62</c:v>
                </c:pt>
                <c:pt idx="23">
                  <c:v>1.74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351672"/>
        <c:axId val="393351280"/>
      </c:lineChart>
      <c:catAx>
        <c:axId val="393349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350888"/>
        <c:crosses val="autoZero"/>
        <c:auto val="0"/>
        <c:lblAlgn val="ctr"/>
        <c:lblOffset val="100"/>
        <c:noMultiLvlLbl val="0"/>
      </c:catAx>
      <c:valAx>
        <c:axId val="3933508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t-EE"/>
                  <a:t>consumptions</a:t>
                </a:r>
              </a:p>
            </c:rich>
          </c:tx>
          <c:layout>
            <c:manualLayout>
              <c:xMode val="edge"/>
              <c:yMode val="edge"/>
              <c:x val="1.5128648442156801E-2"/>
              <c:y val="0.20046676284669701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3349320"/>
        <c:crosses val="autoZero"/>
        <c:crossBetween val="between"/>
      </c:valAx>
      <c:valAx>
        <c:axId val="3933512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393351672"/>
        <c:crosses val="max"/>
        <c:crossBetween val="between"/>
      </c:valAx>
      <c:catAx>
        <c:axId val="393351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3351280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478760575254299"/>
          <c:y val="0.773791521092976"/>
          <c:w val="0.64819108401914005"/>
          <c:h val="4.53673562122419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C3C8-A400-42BC-8A85-85E19A9D0499}" type="datetimeFigureOut">
              <a:rPr lang="et-EE" smtClean="0"/>
              <a:t>18.05.2016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750CE-5133-45B1-B38D-8D157D2023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536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F53C9-EE9E-4531-884D-FD322FC3C3AD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85800"/>
            <a:ext cx="451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2E07F-BBA8-4F87-9E43-2123A74B6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79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491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4982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473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9963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454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4945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7436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9927" algn="l" defTabSz="9049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t-EE" baseline="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840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0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1pPr>
            <a:lvl2pPr marL="651344" indent="-250517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2pPr>
            <a:lvl3pPr marL="1002068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3pPr>
            <a:lvl4pPr marL="1402895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4pPr>
            <a:lvl5pPr marL="1803723" indent="-200414"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Lucida Sans Unicode" charset="0"/>
              </a:defRPr>
            </a:lvl9pPr>
          </a:lstStyle>
          <a:p>
            <a:pPr eaLnBrk="1"/>
            <a:fld id="{81CF7F75-8D74-4F9D-AFB1-E9AD66B07807}" type="slidenum">
              <a:rPr lang="en-GB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GB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5325"/>
            <a:ext cx="45100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51585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8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- Üle 2000 </a:t>
            </a:r>
            <a:r>
              <a:rPr lang="et-EE" dirty="0" err="1" smtClean="0"/>
              <a:t>ie</a:t>
            </a:r>
            <a:r>
              <a:rPr lang="et-EE" dirty="0" smtClean="0"/>
              <a:t> RKA-d pärast EL</a:t>
            </a:r>
            <a:r>
              <a:rPr lang="et-EE" baseline="0" dirty="0" smtClean="0"/>
              <a:t> 2014-2020 perioodi finantsiliselt jätkusuutlikud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2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t-EE" baseline="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98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Competition Authority approve the application of water price for agglomeration areas with the pollution load more than 2000 </a:t>
            </a:r>
            <a:r>
              <a:rPr lang="en-US" baseline="0" dirty="0" err="1" smtClean="0"/>
              <a:t>p.e.</a:t>
            </a:r>
            <a:r>
              <a:rPr lang="en-US" baseline="0" dirty="0" smtClean="0"/>
              <a:t> and local municipality for the agglomeration areas less than 2000 </a:t>
            </a:r>
            <a:r>
              <a:rPr lang="en-US" baseline="0" dirty="0" err="1" smtClean="0"/>
              <a:t>p.e.</a:t>
            </a:r>
            <a:endParaRPr lang="en-US" baseline="0" dirty="0" smtClean="0"/>
          </a:p>
          <a:p>
            <a:pPr marL="0" indent="0">
              <a:buNone/>
            </a:pPr>
            <a:endParaRPr lang="et-EE" baseline="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9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04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Üldist </a:t>
            </a:r>
            <a:r>
              <a:rPr lang="fi-FI" dirty="0" err="1" smtClean="0"/>
              <a:t>majandushuvi</a:t>
            </a:r>
            <a:r>
              <a:rPr lang="fi-FI" dirty="0" smtClean="0"/>
              <a:t> </a:t>
            </a:r>
            <a:r>
              <a:rPr lang="fi-FI" dirty="0" err="1" smtClean="0"/>
              <a:t>pakkuv</a:t>
            </a:r>
            <a:r>
              <a:rPr lang="fi-FI" dirty="0" smtClean="0"/>
              <a:t> </a:t>
            </a:r>
            <a:r>
              <a:rPr lang="fi-FI" dirty="0" err="1" smtClean="0"/>
              <a:t>teenus</a:t>
            </a:r>
            <a:r>
              <a:rPr lang="fi-FI" dirty="0" smtClean="0"/>
              <a:t>- </a:t>
            </a:r>
            <a:r>
              <a:rPr lang="fi-FI" dirty="0" err="1" smtClean="0"/>
              <a:t>teenus</a:t>
            </a:r>
            <a:r>
              <a:rPr lang="fi-FI" dirty="0" smtClean="0"/>
              <a:t>, </a:t>
            </a:r>
            <a:r>
              <a:rPr lang="fi-FI" dirty="0" err="1" smtClean="0"/>
              <a:t>mis</a:t>
            </a:r>
            <a:r>
              <a:rPr lang="fi-FI" dirty="0" smtClean="0"/>
              <a:t> ei ole </a:t>
            </a:r>
            <a:r>
              <a:rPr lang="fi-FI" dirty="0" err="1" smtClean="0"/>
              <a:t>vabas</a:t>
            </a:r>
            <a:r>
              <a:rPr lang="fi-FI" dirty="0" smtClean="0"/>
              <a:t> </a:t>
            </a:r>
            <a:r>
              <a:rPr lang="fi-FI" dirty="0" err="1" smtClean="0"/>
              <a:t>turumajanduses</a:t>
            </a:r>
            <a:r>
              <a:rPr lang="fi-FI" dirty="0" smtClean="0"/>
              <a:t> </a:t>
            </a:r>
            <a:r>
              <a:rPr lang="fi-FI" dirty="0" err="1" smtClean="0"/>
              <a:t>teostatav</a:t>
            </a:r>
            <a:r>
              <a:rPr lang="fi-FI" dirty="0" smtClean="0"/>
              <a:t>.</a:t>
            </a:r>
            <a:endParaRPr lang="et-EE" baseline="0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9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622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buFont typeface="Arial" panose="020B0604020202020204" pitchFamily="34" charset="0"/>
              <a:buNone/>
            </a:pPr>
            <a:r>
              <a:rPr lang="et-EE" sz="1800" dirty="0" err="1" smtClean="0"/>
              <a:t>Adequate</a:t>
            </a:r>
            <a:r>
              <a:rPr lang="et-EE" sz="1800" dirty="0" smtClean="0"/>
              <a:t> </a:t>
            </a:r>
            <a:r>
              <a:rPr lang="et-EE" sz="1800" dirty="0" err="1" smtClean="0"/>
              <a:t>water</a:t>
            </a:r>
            <a:r>
              <a:rPr lang="et-EE" sz="1800" dirty="0" smtClean="0"/>
              <a:t> </a:t>
            </a:r>
            <a:r>
              <a:rPr lang="et-EE" sz="1800" dirty="0" err="1" smtClean="0"/>
              <a:t>pricing</a:t>
            </a:r>
            <a:r>
              <a:rPr lang="et-EE" sz="1800" baseline="0" dirty="0" smtClean="0"/>
              <a:t> </a:t>
            </a:r>
            <a:r>
              <a:rPr lang="et-EE" sz="1800" baseline="0" dirty="0" err="1" smtClean="0"/>
              <a:t>regulation</a:t>
            </a:r>
            <a:r>
              <a:rPr lang="et-EE" sz="1800" baseline="0" dirty="0" smtClean="0"/>
              <a:t> </a:t>
            </a:r>
          </a:p>
          <a:p>
            <a:pPr lvl="1" algn="just">
              <a:buFont typeface="Arial" panose="020B0604020202020204" pitchFamily="34" charset="0"/>
              <a:buNone/>
            </a:pPr>
            <a:r>
              <a:rPr lang="et-EE" sz="1800" dirty="0" err="1" smtClean="0"/>
              <a:t>To</a:t>
            </a:r>
            <a:r>
              <a:rPr lang="en-US" sz="1800" dirty="0" smtClean="0"/>
              <a:t> </a:t>
            </a:r>
            <a:r>
              <a:rPr lang="en-US" sz="1800" dirty="0" smtClean="0"/>
              <a:t>achieve the balance between sustainability of water companies and affordability of water services;</a:t>
            </a:r>
          </a:p>
          <a:p>
            <a:r>
              <a:rPr lang="en-US" dirty="0" smtClean="0"/>
              <a:t>Self-</a:t>
            </a:r>
            <a:r>
              <a:rPr lang="en-US" dirty="0" err="1" smtClean="0"/>
              <a:t>effiency</a:t>
            </a:r>
            <a:endParaRPr lang="en-US" dirty="0" smtClean="0"/>
          </a:p>
          <a:p>
            <a:r>
              <a:rPr lang="en-US" dirty="0" smtClean="0"/>
              <a:t>Innovation</a:t>
            </a:r>
          </a:p>
          <a:p>
            <a:endParaRPr lang="et-EE" dirty="0" smtClean="0"/>
          </a:p>
          <a:p>
            <a:pPr marL="0" marR="0" indent="0" algn="l" defTabSz="904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 smtClean="0"/>
              <a:t>Peab suutma sinna jõuda, et suuremad st üle 2000ie vee-ettevõtted on isemajandavad. See oli ka EL perioodi 2014-2020 ÜF vahendite saamise eeltingimus, et me väljuksime pärast seda perioodi toetussõltuvusest. </a:t>
            </a:r>
            <a:endParaRPr lang="en-US" sz="180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E07F-BBA8-4F87-9E43-2123A74B693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17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1"/>
          <p:cNvGraphicFramePr>
            <a:graphicFrameLocks noGrp="1"/>
          </p:cNvGraphicFramePr>
          <p:nvPr userDrawn="1"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001962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" name="Pealkiri 27"/>
          <p:cNvSpPr>
            <a:spLocks noGrp="1"/>
          </p:cNvSpPr>
          <p:nvPr>
            <p:ph type="title" hasCustomPrompt="1"/>
          </p:nvPr>
        </p:nvSpPr>
        <p:spPr>
          <a:xfrm>
            <a:off x="1402631" y="2448000"/>
            <a:ext cx="7200000" cy="1404317"/>
          </a:xfrm>
        </p:spPr>
        <p:txBody>
          <a:bodyPr tIns="165600" anchor="t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Pealkiri</a:t>
            </a:r>
            <a:endParaRPr lang="en-GB" noProof="0" dirty="0"/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4500563"/>
            <a:ext cx="6551613" cy="360000"/>
          </a:xfrm>
        </p:spPr>
        <p:txBody>
          <a:bodyPr/>
          <a:lstStyle>
            <a:lvl1pPr marL="0" indent="0">
              <a:defRPr sz="2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Eesnimi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Perenimi</a:t>
            </a:r>
            <a:endParaRPr lang="en-GB" noProof="0" dirty="0"/>
          </a:p>
        </p:txBody>
      </p:sp>
      <p:sp>
        <p:nvSpPr>
          <p:cNvPr id="40" name="Teksti kohatäide 38"/>
          <p:cNvSpPr>
            <a:spLocks noGrp="1"/>
          </p:cNvSpPr>
          <p:nvPr>
            <p:ph type="body" sz="quarter" idx="11" hasCustomPrompt="1"/>
          </p:nvPr>
        </p:nvSpPr>
        <p:spPr>
          <a:xfrm>
            <a:off x="1402631" y="4860429"/>
            <a:ext cx="6551613" cy="360000"/>
          </a:xfrm>
        </p:spPr>
        <p:txBody>
          <a:bodyPr/>
          <a:lstStyle>
            <a:lvl1pPr marL="0" indent="0"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Keskkonnaministeerium</a:t>
            </a:r>
            <a:r>
              <a:rPr lang="en-GB" noProof="0" dirty="0" smtClean="0"/>
              <a:t> / </a:t>
            </a:r>
            <a:r>
              <a:rPr lang="en-GB" noProof="0" dirty="0" err="1" smtClean="0"/>
              <a:t>ametinimetus</a:t>
            </a:r>
            <a:endParaRPr lang="en-GB" noProof="0" dirty="0"/>
          </a:p>
        </p:txBody>
      </p:sp>
      <p:sp>
        <p:nvSpPr>
          <p:cNvPr id="41" name="Teksti kohatäide 38"/>
          <p:cNvSpPr>
            <a:spLocks noGrp="1"/>
          </p:cNvSpPr>
          <p:nvPr>
            <p:ph type="body" sz="quarter" idx="12" hasCustomPrompt="1"/>
          </p:nvPr>
        </p:nvSpPr>
        <p:spPr>
          <a:xfrm>
            <a:off x="1402631" y="5580509"/>
            <a:ext cx="6551613" cy="360000"/>
          </a:xfrm>
        </p:spPr>
        <p:txBody>
          <a:bodyPr/>
          <a:lstStyle>
            <a:lvl1pPr marL="0" indent="0"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 smtClean="0"/>
              <a:t>Kuupäev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004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9015" y="455613"/>
            <a:ext cx="2903026" cy="1597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25201" y="984251"/>
            <a:ext cx="4555321" cy="4862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19015" y="2052638"/>
            <a:ext cx="2903026" cy="3802062"/>
          </a:xfrm>
        </p:spPr>
        <p:txBody>
          <a:bodyPr/>
          <a:lstStyle>
            <a:lvl1pPr marL="0" indent="0">
              <a:buNone/>
              <a:defRPr sz="1600"/>
            </a:lvl1pPr>
            <a:lvl2pPr marL="457106" indent="0">
              <a:buNone/>
              <a:defRPr sz="1400"/>
            </a:lvl2pPr>
            <a:lvl3pPr marL="914213" indent="0">
              <a:buNone/>
              <a:defRPr sz="1200"/>
            </a:lvl3pPr>
            <a:lvl4pPr marL="1371318" indent="0">
              <a:buNone/>
              <a:defRPr sz="1000"/>
            </a:lvl4pPr>
            <a:lvl5pPr marL="1828425" indent="0">
              <a:buNone/>
              <a:defRPr sz="1000"/>
            </a:lvl5pPr>
            <a:lvl6pPr marL="2285531" indent="0">
              <a:buNone/>
              <a:defRPr sz="1000"/>
            </a:lvl6pPr>
            <a:lvl7pPr marL="2742638" indent="0">
              <a:buNone/>
              <a:defRPr sz="1000"/>
            </a:lvl7pPr>
            <a:lvl8pPr marL="3199744" indent="0">
              <a:buNone/>
              <a:defRPr sz="1000"/>
            </a:lvl8pPr>
            <a:lvl9pPr marL="365685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2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9015" y="455613"/>
            <a:ext cx="2903026" cy="1597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25201" y="984251"/>
            <a:ext cx="4555321" cy="4862513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3" indent="0">
              <a:buNone/>
              <a:defRPr sz="2400"/>
            </a:lvl3pPr>
            <a:lvl4pPr marL="1371318" indent="0">
              <a:buNone/>
              <a:defRPr sz="2000"/>
            </a:lvl4pPr>
            <a:lvl5pPr marL="1828425" indent="0">
              <a:buNone/>
              <a:defRPr sz="2000"/>
            </a:lvl5pPr>
            <a:lvl6pPr marL="2285531" indent="0">
              <a:buNone/>
              <a:defRPr sz="2000"/>
            </a:lvl6pPr>
            <a:lvl7pPr marL="2742638" indent="0">
              <a:buNone/>
              <a:defRPr sz="2000"/>
            </a:lvl7pPr>
            <a:lvl8pPr marL="3199744" indent="0">
              <a:buNone/>
              <a:defRPr sz="2000"/>
            </a:lvl8pPr>
            <a:lvl9pPr marL="365685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19015" y="2052638"/>
            <a:ext cx="2903026" cy="3802062"/>
          </a:xfrm>
        </p:spPr>
        <p:txBody>
          <a:bodyPr/>
          <a:lstStyle>
            <a:lvl1pPr marL="0" indent="0">
              <a:buNone/>
              <a:defRPr sz="1600"/>
            </a:lvl1pPr>
            <a:lvl2pPr marL="457106" indent="0">
              <a:buNone/>
              <a:defRPr sz="1400"/>
            </a:lvl2pPr>
            <a:lvl3pPr marL="914213" indent="0">
              <a:buNone/>
              <a:defRPr sz="1200"/>
            </a:lvl3pPr>
            <a:lvl4pPr marL="1371318" indent="0">
              <a:buNone/>
              <a:defRPr sz="1000"/>
            </a:lvl4pPr>
            <a:lvl5pPr marL="1828425" indent="0">
              <a:buNone/>
              <a:defRPr sz="1000"/>
            </a:lvl5pPr>
            <a:lvl6pPr marL="2285531" indent="0">
              <a:buNone/>
              <a:defRPr sz="1000"/>
            </a:lvl6pPr>
            <a:lvl7pPr marL="2742638" indent="0">
              <a:buNone/>
              <a:defRPr sz="1000"/>
            </a:lvl7pPr>
            <a:lvl8pPr marL="3199744" indent="0">
              <a:buNone/>
              <a:defRPr sz="1000"/>
            </a:lvl8pPr>
            <a:lvl9pPr marL="365685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5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4386" y="301626"/>
            <a:ext cx="2266550" cy="54324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150" y="301626"/>
            <a:ext cx="6648863" cy="54324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9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uslaid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1"/>
          <p:cNvGraphicFramePr>
            <a:graphicFrameLocks noGrp="1"/>
          </p:cNvGraphicFramePr>
          <p:nvPr userDrawn="1"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001962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" name="Pealkiri 27"/>
          <p:cNvSpPr>
            <a:spLocks noGrp="1"/>
          </p:cNvSpPr>
          <p:nvPr>
            <p:ph type="title" hasCustomPrompt="1"/>
          </p:nvPr>
        </p:nvSpPr>
        <p:spPr>
          <a:xfrm>
            <a:off x="1404000" y="2340000"/>
            <a:ext cx="4032000" cy="756000"/>
          </a:xfrm>
        </p:spPr>
        <p:txBody>
          <a:bodyPr tIns="165600" anchor="t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3420000"/>
            <a:ext cx="6551613" cy="360000"/>
          </a:xfrm>
        </p:spPr>
        <p:txBody>
          <a:bodyPr/>
          <a:lstStyle>
            <a:lvl1pPr>
              <a:defRPr sz="2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Eesnimi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Perenimi</a:t>
            </a:r>
            <a:endParaRPr lang="en-GB" noProof="0" dirty="0"/>
          </a:p>
        </p:txBody>
      </p:sp>
      <p:sp>
        <p:nvSpPr>
          <p:cNvPr id="40" name="Teksti kohatäide 38"/>
          <p:cNvSpPr>
            <a:spLocks noGrp="1"/>
          </p:cNvSpPr>
          <p:nvPr>
            <p:ph type="body" sz="quarter" idx="11" hasCustomPrompt="1"/>
          </p:nvPr>
        </p:nvSpPr>
        <p:spPr>
          <a:xfrm>
            <a:off x="1402631" y="3780309"/>
            <a:ext cx="6551613" cy="360000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Keskkonnaministeerium</a:t>
            </a:r>
            <a:r>
              <a:rPr lang="en-GB" noProof="0" dirty="0" smtClean="0"/>
              <a:t> / </a:t>
            </a:r>
            <a:r>
              <a:rPr lang="en-GB" noProof="0" dirty="0" err="1" smtClean="0"/>
              <a:t>ametinimetus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733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slaid_alapealkirjaga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1"/>
          <p:cNvGraphicFramePr>
            <a:graphicFrameLocks noGrp="1"/>
          </p:cNvGraphicFramePr>
          <p:nvPr userDrawn="1"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001962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" name="Pealkiri 27"/>
          <p:cNvSpPr>
            <a:spLocks noGrp="1"/>
          </p:cNvSpPr>
          <p:nvPr>
            <p:ph type="title" hasCustomPrompt="1"/>
          </p:nvPr>
        </p:nvSpPr>
        <p:spPr>
          <a:xfrm>
            <a:off x="1402631" y="1943944"/>
            <a:ext cx="7200000" cy="1404317"/>
          </a:xfrm>
        </p:spPr>
        <p:txBody>
          <a:bodyPr tIns="16560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Pealkiri</a:t>
            </a:r>
            <a:endParaRPr lang="en-GB" noProof="0" dirty="0"/>
          </a:p>
        </p:txBody>
      </p:sp>
      <p:sp>
        <p:nvSpPr>
          <p:cNvPr id="39" name="Teksti kohatäide 38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4500563"/>
            <a:ext cx="6551613" cy="360000"/>
          </a:xfrm>
        </p:spPr>
        <p:txBody>
          <a:bodyPr/>
          <a:lstStyle>
            <a:lvl1pPr marL="0" indent="0">
              <a:defRPr sz="2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Eesnimi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Perenimi</a:t>
            </a:r>
            <a:endParaRPr lang="en-GB" noProof="0" dirty="0"/>
          </a:p>
        </p:txBody>
      </p:sp>
      <p:sp>
        <p:nvSpPr>
          <p:cNvPr id="40" name="Teksti kohatäide 38"/>
          <p:cNvSpPr>
            <a:spLocks noGrp="1"/>
          </p:cNvSpPr>
          <p:nvPr>
            <p:ph type="body" sz="quarter" idx="11" hasCustomPrompt="1"/>
          </p:nvPr>
        </p:nvSpPr>
        <p:spPr>
          <a:xfrm>
            <a:off x="1402631" y="4860429"/>
            <a:ext cx="6551613" cy="360000"/>
          </a:xfrm>
        </p:spPr>
        <p:txBody>
          <a:bodyPr/>
          <a:lstStyle>
            <a:lvl1pPr marL="0" indent="0"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 smtClean="0"/>
              <a:t>Keskkonnaministeerium</a:t>
            </a:r>
            <a:r>
              <a:rPr lang="en-GB" noProof="0" dirty="0" smtClean="0"/>
              <a:t> / </a:t>
            </a:r>
            <a:r>
              <a:rPr lang="en-GB" noProof="0" dirty="0" err="1" smtClean="0"/>
              <a:t>ametinimetus</a:t>
            </a:r>
            <a:endParaRPr lang="en-GB" noProof="0" dirty="0"/>
          </a:p>
        </p:txBody>
      </p:sp>
      <p:sp>
        <p:nvSpPr>
          <p:cNvPr id="41" name="Teksti kohatäide 38"/>
          <p:cNvSpPr>
            <a:spLocks noGrp="1"/>
          </p:cNvSpPr>
          <p:nvPr>
            <p:ph type="body" sz="quarter" idx="12" hasCustomPrompt="1"/>
          </p:nvPr>
        </p:nvSpPr>
        <p:spPr>
          <a:xfrm>
            <a:off x="1402631" y="5580509"/>
            <a:ext cx="6551613" cy="360000"/>
          </a:xfrm>
        </p:spPr>
        <p:txBody>
          <a:bodyPr/>
          <a:lstStyle>
            <a:lvl1pPr marL="0" indent="0"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 smtClean="0"/>
              <a:t>Kuupäev</a:t>
            </a:r>
            <a:endParaRPr lang="en-GB" dirty="0"/>
          </a:p>
        </p:txBody>
      </p:sp>
      <p:sp>
        <p:nvSpPr>
          <p:cNvPr id="43" name="Teksti kohatäide 38"/>
          <p:cNvSpPr>
            <a:spLocks noGrp="1"/>
          </p:cNvSpPr>
          <p:nvPr>
            <p:ph type="body" sz="quarter" idx="13" hasCustomPrompt="1"/>
          </p:nvPr>
        </p:nvSpPr>
        <p:spPr>
          <a:xfrm>
            <a:off x="1402631" y="3420269"/>
            <a:ext cx="6552728" cy="1008112"/>
          </a:xfrm>
        </p:spPr>
        <p:txBody>
          <a:bodyPr/>
          <a:lstStyle>
            <a:lvl1pPr marL="0" indent="0">
              <a:defRPr sz="3200" b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t-EE" noProof="0" dirty="0" smtClean="0"/>
              <a:t>Alapealkiri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5906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150" y="301626"/>
            <a:ext cx="7920000" cy="1260475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t-EE" dirty="0" smtClean="0"/>
              <a:t>Muutke tiitli laadi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150" y="1768475"/>
            <a:ext cx="7920000" cy="4680000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4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4256" y="1704975"/>
            <a:ext cx="7759917" cy="28463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tiitli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laadi</a:t>
            </a:r>
            <a:endParaRPr lang="en-GB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14256" y="4578351"/>
            <a:ext cx="7759917" cy="1495425"/>
          </a:xfrm>
        </p:spPr>
        <p:txBody>
          <a:bodyPr/>
          <a:lstStyle>
            <a:lvl1pPr marL="0" indent="0">
              <a:buNone/>
              <a:defRPr sz="2400"/>
            </a:lvl1pPr>
            <a:lvl2pPr marL="457106" indent="0">
              <a:buNone/>
              <a:defRPr sz="2000"/>
            </a:lvl2pPr>
            <a:lvl3pPr marL="914213" indent="0">
              <a:buNone/>
              <a:defRPr sz="1800"/>
            </a:lvl3pPr>
            <a:lvl4pPr marL="1371318" indent="0">
              <a:buNone/>
              <a:defRPr sz="1600"/>
            </a:lvl4pPr>
            <a:lvl5pPr marL="1828425" indent="0">
              <a:buNone/>
              <a:defRPr sz="1600"/>
            </a:lvl5pPr>
            <a:lvl6pPr marL="2285531" indent="0">
              <a:buNone/>
              <a:defRPr sz="1600"/>
            </a:lvl6pPr>
            <a:lvl7pPr marL="2742638" indent="0">
              <a:buNone/>
              <a:defRPr sz="1600"/>
            </a:lvl7pPr>
            <a:lvl8pPr marL="3199744" indent="0">
              <a:buNone/>
              <a:defRPr sz="1600"/>
            </a:lvl8pPr>
            <a:lvl9pPr marL="3656850" indent="0">
              <a:buNone/>
              <a:defRPr sz="1600"/>
            </a:lvl9pPr>
          </a:lstStyle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001962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838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tiitli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laadi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149" y="1768476"/>
            <a:ext cx="3923818" cy="4532113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714999" y="1768476"/>
            <a:ext cx="3960440" cy="4460105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0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_horisontaal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tiitli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laadi</a:t>
            </a:r>
            <a:endParaRPr lang="en-GB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149" y="1768476"/>
            <a:ext cx="8172290" cy="2155849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38535" y="4140349"/>
            <a:ext cx="8136904" cy="2232248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86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9017" y="363539"/>
            <a:ext cx="7761505" cy="1322387"/>
          </a:xfrm>
        </p:spPr>
        <p:txBody>
          <a:bodyPr/>
          <a:lstStyle/>
          <a:p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tiitli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laadi</a:t>
            </a:r>
            <a:endParaRPr lang="en-GB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19016" y="1676401"/>
            <a:ext cx="3807741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3" indent="0">
              <a:buNone/>
              <a:defRPr sz="1800" b="1"/>
            </a:lvl3pPr>
            <a:lvl4pPr marL="1371318" indent="0">
              <a:buNone/>
              <a:defRPr sz="1600" b="1"/>
            </a:lvl4pPr>
            <a:lvl5pPr marL="1828425" indent="0">
              <a:buNone/>
              <a:defRPr sz="1600" b="1"/>
            </a:lvl5pPr>
            <a:lvl6pPr marL="2285531" indent="0">
              <a:buNone/>
              <a:defRPr sz="1600" b="1"/>
            </a:lvl6pPr>
            <a:lvl7pPr marL="2742638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9016" y="2498725"/>
            <a:ext cx="3807741" cy="3675063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55322" y="1676401"/>
            <a:ext cx="38252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3" indent="0">
              <a:buNone/>
              <a:defRPr sz="1800" b="1"/>
            </a:lvl3pPr>
            <a:lvl4pPr marL="1371318" indent="0">
              <a:buNone/>
              <a:defRPr sz="1600" b="1"/>
            </a:lvl4pPr>
            <a:lvl5pPr marL="1828425" indent="0">
              <a:buNone/>
              <a:defRPr sz="1600" b="1"/>
            </a:lvl5pPr>
            <a:lvl6pPr marL="2285531" indent="0">
              <a:buNone/>
              <a:defRPr sz="1600" b="1"/>
            </a:lvl6pPr>
            <a:lvl7pPr marL="2742638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55322" y="2498725"/>
            <a:ext cx="3825200" cy="3675063"/>
          </a:xfrm>
        </p:spPr>
        <p:txBody>
          <a:bodyPr/>
          <a:lstStyle/>
          <a:p>
            <a:pPr lvl="0"/>
            <a:r>
              <a:rPr lang="en-GB" noProof="0" dirty="0" err="1" smtClean="0"/>
              <a:t>Muutke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</a:t>
            </a:r>
            <a:r>
              <a:rPr lang="en-GB" noProof="0" dirty="0" smtClean="0"/>
              <a:t> </a:t>
            </a:r>
            <a:r>
              <a:rPr lang="en-GB" noProof="0" dirty="0" err="1" smtClean="0"/>
              <a:t>laade</a:t>
            </a:r>
            <a:endParaRPr lang="en-GB" noProof="0" dirty="0" smtClean="0"/>
          </a:p>
          <a:p>
            <a:pPr lvl="1"/>
            <a:r>
              <a:rPr lang="en-GB" noProof="0" dirty="0" smtClean="0"/>
              <a:t>Teine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tase</a:t>
            </a:r>
            <a:endParaRPr lang="en-GB" noProof="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7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47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150" y="301626"/>
            <a:ext cx="8172289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150" y="1768475"/>
            <a:ext cx="8172289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93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150" y="6886575"/>
            <a:ext cx="234591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170" algn="l"/>
                <a:tab pos="898341" algn="l"/>
                <a:tab pos="1347511" algn="l"/>
                <a:tab pos="1796682" algn="l"/>
                <a:tab pos="2245852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7442" y="6886575"/>
            <a:ext cx="319348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170" algn="l"/>
                <a:tab pos="898341" algn="l"/>
                <a:tab pos="1347511" algn="l"/>
                <a:tab pos="1796682" algn="l"/>
                <a:tab pos="2245852" algn="l"/>
                <a:tab pos="2695022" algn="l"/>
                <a:tab pos="314419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613" y="6886575"/>
            <a:ext cx="234591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170" algn="l"/>
                <a:tab pos="898341" algn="l"/>
                <a:tab pos="1347511" algn="l"/>
                <a:tab pos="1796682" algn="l"/>
                <a:tab pos="2245852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6BAAD2C-B0CC-455A-819C-2678EA75E34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 userDrawn="1"/>
        </p:nvSpPr>
        <p:spPr bwMode="auto">
          <a:xfrm>
            <a:off x="6587208" y="6473080"/>
            <a:ext cx="2088232" cy="25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04982" rtl="0" eaLnBrk="1" latinLnBrk="0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170" algn="l"/>
                <a:tab pos="898341" algn="l"/>
                <a:tab pos="1347511" algn="l"/>
                <a:tab pos="1796682" algn="l"/>
                <a:tab pos="2245852" algn="l"/>
              </a:tabLst>
              <a:defRPr sz="1400" kern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  <a:lvl2pPr marL="452491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982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473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9963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454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4945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436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19927" algn="l" defTabSz="9049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6BAAD2C-B0CC-455A-819C-2678EA75E34F}" type="slidenum">
              <a:rPr lang="en-GB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pPr/>
              <a:t>‹#›</a:t>
            </a:fld>
            <a:endParaRPr lang="en-GB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7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2pPr>
      <a:lvl3pPr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3pPr>
      <a:lvl4pPr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4pPr>
      <a:lvl5pPr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5pPr>
      <a:lvl6pPr marL="2514084" indent="-228553"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6pPr>
      <a:lvl7pPr marL="2971190" indent="-228553"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7pPr>
      <a:lvl8pPr marL="3428297" indent="-228553"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8pPr>
      <a:lvl9pPr marL="3885403" indent="-228553" algn="l" defTabSz="449170" rtl="0" eaLnBrk="1" fontAlgn="base" hangingPunct="1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charset="0"/>
          <a:ea typeface="Microsoft YaHei" panose="020B0503020204020204" pitchFamily="34" charset="-122"/>
        </a:defRPr>
      </a:lvl9pPr>
    </p:titleStyle>
    <p:bodyStyle>
      <a:lvl1pPr marL="342830" indent="-342830" algn="l" defTabSz="449170" rtl="0" eaLnBrk="1" fontAlgn="base" hangingPunct="1">
        <a:lnSpc>
          <a:spcPct val="97000"/>
        </a:lnSpc>
        <a:spcBef>
          <a:spcPct val="0"/>
        </a:spcBef>
        <a:spcAft>
          <a:spcPts val="1412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798" indent="-285692" algn="l" defTabSz="449170" rtl="0" eaLnBrk="1" fontAlgn="base" hangingPunct="1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766" indent="-228553" algn="l" defTabSz="449170" rtl="0" eaLnBrk="1" fontAlgn="base" hangingPunct="1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599872" indent="-228553" algn="l" defTabSz="449170" rtl="0" eaLnBrk="1" fontAlgn="base" hangingPunct="1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6978" indent="-228553" algn="l" defTabSz="449170" rtl="0" eaLnBrk="1" fontAlgn="base" hangingPunct="1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084" indent="-228553" algn="l" defTabSz="9142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0" indent="-228553" algn="l" defTabSz="9142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7" indent="-228553" algn="l" defTabSz="9142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3" indent="-228553" algn="l" defTabSz="9142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3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8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5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1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8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0" algn="l" defTabSz="9142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1402631" y="2664024"/>
            <a:ext cx="7200000" cy="1404317"/>
          </a:xfrm>
        </p:spPr>
        <p:txBody>
          <a:bodyPr/>
          <a:lstStyle/>
          <a:p>
            <a:r>
              <a:rPr lang="en-US" dirty="0" smtClean="0"/>
              <a:t>Financing in water sector - times of change</a:t>
            </a:r>
            <a:endParaRPr lang="en-US" dirty="0"/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Antti Tooming</a:t>
            </a:r>
            <a:endParaRPr lang="en-GB" dirty="0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Ministry of the Environment / Water department, Head of Project bureau</a:t>
            </a:r>
            <a:endParaRPr lang="en-US" dirty="0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19/05/2016</a:t>
            </a:r>
          </a:p>
        </p:txBody>
      </p:sp>
    </p:spTree>
    <p:extLst>
      <p:ext uri="{BB962C8B-B14F-4D97-AF65-F5344CB8AC3E}">
        <p14:creationId xmlns:p14="http://schemas.microsoft.com/office/powerpoint/2010/main" val="5551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Summary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Financial aid for agglomerations more than 2000 </a:t>
            </a:r>
            <a:r>
              <a:rPr lang="en-US" dirty="0" err="1" smtClean="0"/>
              <a:t>pe</a:t>
            </a:r>
            <a:r>
              <a:rPr lang="en-US" dirty="0" smtClean="0"/>
              <a:t> until 2020, further own financing</a:t>
            </a:r>
            <a:r>
              <a:rPr lang="et-EE" dirty="0" smtClean="0"/>
              <a:t> and </a:t>
            </a:r>
            <a:r>
              <a:rPr lang="et-EE" dirty="0" err="1" smtClean="0"/>
              <a:t>loans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Smaller agglomerations</a:t>
            </a:r>
            <a:r>
              <a:rPr lang="et-EE" dirty="0" smtClean="0"/>
              <a:t> </a:t>
            </a:r>
            <a:r>
              <a:rPr lang="et-EE" dirty="0" err="1" smtClean="0"/>
              <a:t>probably</a:t>
            </a:r>
            <a:r>
              <a:rPr lang="en-US" dirty="0" smtClean="0"/>
              <a:t> need state financing due to lack of own finance in the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Sustainability and</a:t>
            </a:r>
            <a:r>
              <a:rPr lang="et-EE" dirty="0" smtClean="0"/>
              <a:t> </a:t>
            </a:r>
            <a:r>
              <a:rPr lang="et-EE" dirty="0" err="1" smtClean="0"/>
              <a:t>enchanced</a:t>
            </a:r>
            <a:r>
              <a:rPr lang="en-US" dirty="0" smtClean="0"/>
              <a:t> efficiency in water sector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Adequate water pricing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Enlargement</a:t>
            </a:r>
            <a:r>
              <a:rPr lang="et-EE" dirty="0" smtClean="0"/>
              <a:t> </a:t>
            </a:r>
            <a:r>
              <a:rPr lang="et-EE" dirty="0" smtClean="0"/>
              <a:t>of r</a:t>
            </a:r>
            <a:r>
              <a:rPr lang="en-US" dirty="0" err="1" smtClean="0"/>
              <a:t>egional</a:t>
            </a:r>
            <a:r>
              <a:rPr lang="en-US" dirty="0" smtClean="0"/>
              <a:t> water companies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pic>
        <p:nvPicPr>
          <p:cNvPr id="7" name="Sisu kohatäid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745" y="2051950"/>
            <a:ext cx="6898506" cy="338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767" y="1270054"/>
            <a:ext cx="1566861" cy="20198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Themes</a:t>
            </a:r>
          </a:p>
        </p:txBody>
      </p:sp>
      <p:sp>
        <p:nvSpPr>
          <p:cNvPr id="307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dirty="0" smtClean="0"/>
              <a:t>Goals to achieve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dirty="0" smtClean="0"/>
              <a:t>Available resources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dirty="0" smtClean="0"/>
              <a:t>Current situation</a:t>
            </a:r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en-GB" dirty="0" smtClean="0"/>
              <a:t>Future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443018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150" y="-108123"/>
            <a:ext cx="7920000" cy="1260475"/>
          </a:xfrm>
        </p:spPr>
        <p:txBody>
          <a:bodyPr/>
          <a:lstStyle/>
          <a:p>
            <a:r>
              <a:rPr lang="en-GB" dirty="0" smtClean="0"/>
              <a:t>Background information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22711" y="816597"/>
            <a:ext cx="4831772" cy="339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7" dirty="0">
                <a:solidFill>
                  <a:prstClr val="black"/>
                </a:solidFill>
              </a:rPr>
              <a:t>1,6% of Estonia's land area is covered by agglomerations </a:t>
            </a:r>
          </a:p>
        </p:txBody>
      </p:sp>
      <p:pic>
        <p:nvPicPr>
          <p:cNvPr id="12" name="Sisu kohatäide 11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" t="9094" r="900" b="1215"/>
          <a:stretch/>
        </p:blipFill>
        <p:spPr>
          <a:xfrm>
            <a:off x="0" y="1201520"/>
            <a:ext cx="8997950" cy="5646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77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Goals</a:t>
            </a:r>
            <a:r>
              <a:rPr lang="en-GB" dirty="0"/>
              <a:t> </a:t>
            </a:r>
            <a:r>
              <a:rPr lang="en-GB" dirty="0" smtClean="0"/>
              <a:t>to achieve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149" y="1768475"/>
            <a:ext cx="8244297" cy="4680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Accordance with EU drinking water and urban </a:t>
            </a:r>
            <a:r>
              <a:rPr lang="en-US" dirty="0" smtClean="0"/>
              <a:t>wastewater</a:t>
            </a:r>
            <a:r>
              <a:rPr lang="et-EE" dirty="0" smtClean="0"/>
              <a:t> </a:t>
            </a:r>
            <a:r>
              <a:rPr lang="et-EE" dirty="0" err="1" smtClean="0"/>
              <a:t>treatment</a:t>
            </a:r>
            <a:r>
              <a:rPr lang="en-US" dirty="0" smtClean="0"/>
              <a:t> directive</a:t>
            </a:r>
            <a:r>
              <a:rPr lang="et-EE" dirty="0" smtClean="0"/>
              <a:t>s</a:t>
            </a:r>
            <a:r>
              <a:rPr lang="en-US" dirty="0" smtClean="0"/>
              <a:t> </a:t>
            </a:r>
            <a:r>
              <a:rPr lang="et-EE" dirty="0" smtClean="0"/>
              <a:t>with EU 2014-2020 </a:t>
            </a:r>
            <a:r>
              <a:rPr lang="en-US" dirty="0"/>
              <a:t>financial period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Agglomerations </a:t>
            </a:r>
            <a:r>
              <a:rPr lang="en-US" dirty="0"/>
              <a:t>more than 2000 </a:t>
            </a:r>
            <a:r>
              <a:rPr lang="en-US" dirty="0" err="1"/>
              <a:t>p.e</a:t>
            </a:r>
            <a:r>
              <a:rPr lang="en-US" dirty="0"/>
              <a:t> </a:t>
            </a:r>
            <a:r>
              <a:rPr lang="en-US" dirty="0" smtClean="0"/>
              <a:t>are economically sustainable after</a:t>
            </a:r>
            <a:r>
              <a:rPr lang="et-EE" dirty="0" smtClean="0"/>
              <a:t> </a:t>
            </a:r>
            <a:r>
              <a:rPr lang="et-EE" dirty="0"/>
              <a:t>EU 2014-</a:t>
            </a:r>
            <a:r>
              <a:rPr lang="en-US" dirty="0" smtClean="0"/>
              <a:t>2020 financial period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Independence from financial aid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Efficiency, innovation, consolidation in water sector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Clear and solid legislative base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t-EE" dirty="0" smtClean="0"/>
              <a:t>Significant investments from EU </a:t>
            </a:r>
            <a:r>
              <a:rPr lang="en-GB" dirty="0" smtClean="0"/>
              <a:t>2007-2013</a:t>
            </a:r>
            <a:r>
              <a:rPr lang="et-EE" dirty="0" smtClean="0"/>
              <a:t> financial </a:t>
            </a:r>
            <a:r>
              <a:rPr lang="en-GB" dirty="0" smtClean="0"/>
              <a:t>period</a:t>
            </a:r>
            <a:r>
              <a:rPr lang="et-EE" dirty="0" smtClean="0"/>
              <a:t> - </a:t>
            </a:r>
            <a:r>
              <a:rPr lang="et-EE" dirty="0" smtClean="0">
                <a:solidFill>
                  <a:schemeClr val="tx1"/>
                </a:solidFill>
              </a:rPr>
              <a:t>630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MEUR </a:t>
            </a:r>
            <a:r>
              <a:rPr lang="en-GB" dirty="0"/>
              <a:t>allocated </a:t>
            </a:r>
            <a:r>
              <a:rPr lang="en-GB" dirty="0" smtClean="0"/>
              <a:t>to water </a:t>
            </a:r>
            <a:r>
              <a:rPr lang="en-GB" dirty="0"/>
              <a:t>infrastructure </a:t>
            </a:r>
            <a:endParaRPr lang="et-EE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2014-2020 EU financial period - 141 MEUR </a:t>
            </a:r>
            <a:r>
              <a:rPr lang="et-EE" dirty="0" err="1" smtClean="0"/>
              <a:t>to</a:t>
            </a:r>
            <a:r>
              <a:rPr lang="en-GB" dirty="0" smtClean="0"/>
              <a:t> </a:t>
            </a:r>
            <a:r>
              <a:rPr lang="en-GB" dirty="0"/>
              <a:t>water infrastructure </a:t>
            </a:r>
            <a:r>
              <a:rPr lang="en-GB" dirty="0" smtClean="0"/>
              <a:t>projects</a:t>
            </a:r>
            <a:endParaRPr lang="et-E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Environmental </a:t>
            </a:r>
            <a:r>
              <a:rPr lang="en-GB" dirty="0"/>
              <a:t>Investment Centre (EIC</a:t>
            </a:r>
            <a:r>
              <a:rPr lang="en-GB" dirty="0" smtClean="0"/>
              <a:t>) environmental program </a:t>
            </a:r>
            <a:r>
              <a:rPr lang="en-US" dirty="0" smtClean="0"/>
              <a:t>–</a:t>
            </a:r>
            <a:r>
              <a:rPr lang="en-GB" dirty="0" smtClean="0"/>
              <a:t>15 MEUR</a:t>
            </a:r>
            <a:r>
              <a:rPr lang="et-EE" dirty="0" smtClean="0"/>
              <a:t>/</a:t>
            </a:r>
            <a:r>
              <a:rPr lang="en-GB" dirty="0" smtClean="0"/>
              <a:t>year</a:t>
            </a:r>
            <a:r>
              <a:rPr lang="et-EE" dirty="0" smtClean="0"/>
              <a:t>, </a:t>
            </a:r>
            <a:r>
              <a:rPr lang="et-EE" dirty="0" err="1" smtClean="0"/>
              <a:t>future</a:t>
            </a:r>
            <a:r>
              <a:rPr lang="et-EE" dirty="0" smtClean="0"/>
              <a:t> 5-10MEUR!?</a:t>
            </a: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Water </a:t>
            </a:r>
            <a:r>
              <a:rPr lang="et-EE" dirty="0" err="1" smtClean="0"/>
              <a:t>companies</a:t>
            </a:r>
            <a:r>
              <a:rPr lang="en-GB" dirty="0" smtClean="0"/>
              <a:t> and municipalities own financing </a:t>
            </a:r>
            <a:r>
              <a:rPr lang="en-US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approx</a:t>
            </a:r>
            <a:r>
              <a:rPr lang="et-EE" dirty="0" smtClean="0"/>
              <a:t>.</a:t>
            </a:r>
            <a:r>
              <a:rPr lang="en-GB" dirty="0" smtClean="0"/>
              <a:t> </a:t>
            </a:r>
            <a:r>
              <a:rPr lang="et-EE" dirty="0" smtClean="0"/>
              <a:t>30-5</a:t>
            </a:r>
            <a:r>
              <a:rPr lang="en-GB" dirty="0" smtClean="0"/>
              <a:t>0 MEUR/year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1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graphicFrame>
        <p:nvGraphicFramePr>
          <p:cNvPr id="16" name="Sisu kohatäide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7155171"/>
              </p:ext>
            </p:extLst>
          </p:nvPr>
        </p:nvGraphicFramePr>
        <p:xfrm>
          <a:off x="106488" y="1476053"/>
          <a:ext cx="8784977" cy="4248473"/>
        </p:xfrm>
        <a:graphic>
          <a:graphicData uri="http://schemas.openxmlformats.org/drawingml/2006/table">
            <a:tbl>
              <a:tblPr firstRow="1" bandRow="1"/>
              <a:tblGrid>
                <a:gridCol w="4462883"/>
                <a:gridCol w="1440698"/>
                <a:gridCol w="1440698"/>
                <a:gridCol w="1440698"/>
              </a:tblGrid>
              <a:tr h="459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Indicator/ year</a:t>
                      </a:r>
                      <a:endParaRPr lang="en-US" sz="1800" b="1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1800" b="1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2007</a:t>
                      </a:r>
                      <a:endParaRPr lang="en-US" sz="1800" b="1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en-US" sz="1800" b="1" i="0" u="none" strike="noStrike" noProof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918985">
                <a:tc>
                  <a:txBody>
                    <a:bodyPr/>
                    <a:lstStyle/>
                    <a:p>
                      <a:pPr algn="l" fontAlgn="ctr"/>
                      <a:r>
                        <a:rPr lang="et-EE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hare of Estonian population connected to public water supply system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Share of connected population receiving drinking water meeting all the requirements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985">
                <a:tc>
                  <a:txBody>
                    <a:bodyPr/>
                    <a:lstStyle/>
                    <a:p>
                      <a:pPr algn="l" fontAlgn="ctr"/>
                      <a:r>
                        <a:rPr lang="et-EE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hare of Estonian population connected to public sewerage system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72%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75%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85%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aseline="0" noProof="0" dirty="0" smtClean="0"/>
                        <a:t>Accordance</a:t>
                      </a:r>
                      <a:r>
                        <a:rPr lang="en-US" sz="1800" noProof="0" dirty="0" smtClean="0"/>
                        <a:t> with urban wastewater directive for agglomerations more</a:t>
                      </a:r>
                      <a:r>
                        <a:rPr lang="en-US" sz="1800" baseline="0" noProof="0" dirty="0" smtClean="0"/>
                        <a:t> than</a:t>
                      </a:r>
                      <a:r>
                        <a:rPr lang="en-US" sz="1800" noProof="0" dirty="0" smtClean="0"/>
                        <a:t> 2000 </a:t>
                      </a:r>
                      <a:r>
                        <a:rPr lang="en-US" sz="1800" noProof="0" dirty="0" err="1" smtClean="0"/>
                        <a:t>pe</a:t>
                      </a:r>
                      <a:endParaRPr lang="en-US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55%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62%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latin typeface="+mn-lt"/>
                        </a:rPr>
                        <a:t>82%</a:t>
                      </a:r>
                      <a:endParaRPr lang="en-US" sz="1800" noProof="0" dirty="0">
                        <a:latin typeface="+mn-lt"/>
                      </a:endParaRPr>
                    </a:p>
                  </a:txBody>
                  <a:tcPr marL="89980" marR="89980" marT="45604" marB="45604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5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Current situation</a:t>
            </a:r>
            <a:endParaRPr lang="en-GB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Available resources have been drastically decreased in both EU and state funding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Budget cuts have affected also EIC environmental program, </a:t>
            </a:r>
            <a:r>
              <a:rPr lang="en-US" dirty="0" err="1" smtClean="0"/>
              <a:t>approx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t-EE" dirty="0" smtClean="0"/>
              <a:t>5</a:t>
            </a:r>
            <a:r>
              <a:rPr lang="en-US" dirty="0" smtClean="0"/>
              <a:t>0% decrease annually</a:t>
            </a:r>
            <a:r>
              <a:rPr lang="et-EE" dirty="0" smtClean="0"/>
              <a:t> </a:t>
            </a:r>
            <a:r>
              <a:rPr lang="et-EE" dirty="0" err="1" smtClean="0"/>
              <a:t>since</a:t>
            </a:r>
            <a:r>
              <a:rPr lang="et-EE" dirty="0" smtClean="0"/>
              <a:t> 2016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Change of legislative base - public water and sewerage act</a:t>
            </a:r>
            <a:r>
              <a:rPr lang="et-EE" dirty="0" smtClean="0"/>
              <a:t> </a:t>
            </a:r>
            <a:r>
              <a:rPr lang="et-EE" dirty="0" err="1" smtClean="0"/>
              <a:t>since</a:t>
            </a:r>
            <a:r>
              <a:rPr lang="et-EE" dirty="0" smtClean="0"/>
              <a:t> </a:t>
            </a:r>
            <a:r>
              <a:rPr lang="et-EE" dirty="0" smtClean="0"/>
              <a:t>1999, </a:t>
            </a:r>
            <a:r>
              <a:rPr lang="et-EE" dirty="0" err="1" smtClean="0"/>
              <a:t>amendment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Water price is under State control</a:t>
            </a:r>
            <a:r>
              <a:rPr lang="et-EE" dirty="0" smtClean="0"/>
              <a:t> </a:t>
            </a:r>
            <a:r>
              <a:rPr lang="et-EE" dirty="0" err="1" smtClean="0"/>
              <a:t>since</a:t>
            </a:r>
            <a:r>
              <a:rPr lang="et-EE" dirty="0" smtClean="0"/>
              <a:t> 2010</a:t>
            </a:r>
          </a:p>
          <a:p>
            <a:pPr marL="457200" indent="-457200">
              <a:buFont typeface="Arial"/>
              <a:buChar char="•"/>
            </a:pPr>
            <a:r>
              <a:rPr lang="en-GB" dirty="0"/>
              <a:t>Financing </a:t>
            </a:r>
            <a:r>
              <a:rPr lang="en-GB" dirty="0" smtClean="0"/>
              <a:t>of </a:t>
            </a:r>
            <a:r>
              <a:rPr lang="en-GB" dirty="0"/>
              <a:t>water projects is state aid since 2015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4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Future development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149" y="1768475"/>
            <a:ext cx="8316305" cy="4680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Clear financing priorities for achieving the accordance with drinking water and urban </a:t>
            </a:r>
            <a:r>
              <a:rPr lang="en-US" dirty="0" smtClean="0">
                <a:solidFill>
                  <a:schemeClr val="tx1"/>
                </a:solidFill>
              </a:rPr>
              <a:t>wastewater</a:t>
            </a:r>
            <a:r>
              <a:rPr lang="et-EE" dirty="0" smtClean="0">
                <a:solidFill>
                  <a:schemeClr val="tx1"/>
                </a:solidFill>
              </a:rPr>
              <a:t> </a:t>
            </a:r>
            <a:r>
              <a:rPr lang="et-EE" dirty="0" err="1" smtClean="0">
                <a:solidFill>
                  <a:schemeClr val="tx1"/>
                </a:solidFill>
              </a:rPr>
              <a:t>treatment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directives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Financial aid only in the amount that cannot be covered from the water tariffs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Minimum water tariffs will be taken into account for aid</a:t>
            </a:r>
            <a:r>
              <a:rPr lang="et-EE" dirty="0" smtClean="0">
                <a:solidFill>
                  <a:schemeClr val="tx1"/>
                </a:solidFill>
              </a:rPr>
              <a:t> calculation (1,5% per houshold)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price for water services has to cover operating expenses and investment needs and achieve the sustainability of the systems</a:t>
            </a:r>
            <a:endParaRPr lang="et-EE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Sustainability </a:t>
            </a:r>
            <a:r>
              <a:rPr lang="en-GB" dirty="0" smtClean="0">
                <a:solidFill>
                  <a:schemeClr val="tx1"/>
                </a:solidFill>
              </a:rPr>
              <a:t>in </a:t>
            </a:r>
            <a:r>
              <a:rPr lang="en-GB" dirty="0">
                <a:solidFill>
                  <a:schemeClr val="tx1"/>
                </a:solidFill>
              </a:rPr>
              <a:t>long term is a key factor (water pricing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u kohatäide 8"/>
          <p:cNvSpPr>
            <a:spLocks noGrp="1"/>
          </p:cNvSpPr>
          <p:nvPr>
            <p:ph sz="half" idx="1"/>
          </p:nvPr>
        </p:nvSpPr>
        <p:spPr>
          <a:xfrm>
            <a:off x="394519" y="1381321"/>
            <a:ext cx="8172290" cy="1944216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sz="2400" dirty="0" smtClean="0"/>
              <a:t>In </a:t>
            </a:r>
            <a:r>
              <a:rPr lang="en-US" sz="2400" dirty="0" smtClean="0"/>
              <a:t>2000 average water price was </a:t>
            </a:r>
            <a:r>
              <a:rPr lang="en-US" sz="2400" b="1" dirty="0" smtClean="0"/>
              <a:t>0,99 </a:t>
            </a:r>
            <a:r>
              <a:rPr lang="en-US" sz="2400" b="1" dirty="0" err="1" smtClean="0"/>
              <a:t>eur</a:t>
            </a:r>
            <a:r>
              <a:rPr lang="en-US" sz="2400" b="1" dirty="0" smtClean="0"/>
              <a:t>/m</a:t>
            </a:r>
            <a:r>
              <a:rPr lang="en-US" sz="2400" b="1" baseline="30000" dirty="0" smtClean="0"/>
              <a:t>3</a:t>
            </a:r>
            <a:r>
              <a:rPr lang="en-US" sz="2400" dirty="0" smtClean="0"/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 2015 </a:t>
            </a:r>
            <a:r>
              <a:rPr lang="en-US" sz="2400" b="1" dirty="0" smtClean="0"/>
              <a:t>3,0 </a:t>
            </a:r>
            <a:r>
              <a:rPr lang="en-US" sz="2400" b="1" dirty="0" err="1" smtClean="0"/>
              <a:t>eur</a:t>
            </a:r>
            <a:r>
              <a:rPr lang="en-US" sz="2400" b="1" dirty="0" smtClean="0"/>
              <a:t>/m</a:t>
            </a:r>
            <a:r>
              <a:rPr lang="en-US" sz="2400" b="1" baseline="30000" dirty="0" smtClean="0"/>
              <a:t>3</a:t>
            </a:r>
            <a:r>
              <a:rPr lang="en-US" sz="2400" dirty="0" smtClean="0"/>
              <a:t>;</a:t>
            </a:r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9934080"/>
              </p:ext>
            </p:extLst>
          </p:nvPr>
        </p:nvGraphicFramePr>
        <p:xfrm>
          <a:off x="0" y="2340149"/>
          <a:ext cx="8997949" cy="450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ealkiri 1"/>
          <p:cNvSpPr>
            <a:spLocks noGrp="1"/>
          </p:cNvSpPr>
          <p:nvPr>
            <p:ph type="title"/>
          </p:nvPr>
        </p:nvSpPr>
        <p:spPr>
          <a:xfrm>
            <a:off x="503150" y="301626"/>
            <a:ext cx="7920000" cy="1260475"/>
          </a:xfrm>
        </p:spPr>
        <p:txBody>
          <a:bodyPr/>
          <a:lstStyle/>
          <a:p>
            <a:r>
              <a:rPr lang="et-EE" dirty="0" smtClean="0"/>
              <a:t>Water pricing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966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KM_kolmlovi_eng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560</Words>
  <Application>Microsoft Office PowerPoint</Application>
  <PresentationFormat>Kohandatud</PresentationFormat>
  <Paragraphs>89</Paragraphs>
  <Slides>11</Slides>
  <Notes>10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9" baseType="lpstr">
      <vt:lpstr>Arial Unicode MS</vt:lpstr>
      <vt:lpstr>Microsoft YaHei</vt:lpstr>
      <vt:lpstr>Arial</vt:lpstr>
      <vt:lpstr>Calibri</vt:lpstr>
      <vt:lpstr>Lucida Sans Unicode</vt:lpstr>
      <vt:lpstr>Roboto Condensed</vt:lpstr>
      <vt:lpstr>Times New Roman</vt:lpstr>
      <vt:lpstr>KKM_kolmlovi_eng</vt:lpstr>
      <vt:lpstr>Financing in water sector - times of change</vt:lpstr>
      <vt:lpstr>Themes</vt:lpstr>
      <vt:lpstr>Background information</vt:lpstr>
      <vt:lpstr>Goals to achieve</vt:lpstr>
      <vt:lpstr>Available resources</vt:lpstr>
      <vt:lpstr>Current situation</vt:lpstr>
      <vt:lpstr>Current situation</vt:lpstr>
      <vt:lpstr>Future development</vt:lpstr>
      <vt:lpstr>Water pricing</vt:lpstr>
      <vt:lpstr>Summary</vt:lpstr>
      <vt:lpstr>Thank you for your attention!</vt:lpstr>
    </vt:vector>
  </TitlesOfParts>
  <Company>Keskkonnaministeeriumi Infotehnoloogiakeskus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Rita Jürmann</dc:creator>
  <cp:lastModifiedBy>Antti Tooming</cp:lastModifiedBy>
  <cp:revision>175</cp:revision>
  <dcterms:created xsi:type="dcterms:W3CDTF">2014-05-19T06:45:24Z</dcterms:created>
  <dcterms:modified xsi:type="dcterms:W3CDTF">2016-05-18T10:45:31Z</dcterms:modified>
</cp:coreProperties>
</file>