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0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3648" y="-12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98C97-4403-43DC-98FC-D9DCF081AA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D6C99A24-C0C7-4824-B52C-89944F2A53AF}">
      <dgm:prSet phldrT="[Text]"/>
      <dgm:spPr/>
      <dgm:t>
        <a:bodyPr/>
        <a:lstStyle/>
        <a:p>
          <a:r>
            <a:rPr lang="et-EE" dirty="0" smtClean="0"/>
            <a:t>Strict requirements and legislation</a:t>
          </a:r>
        </a:p>
        <a:p>
          <a:r>
            <a:rPr lang="et-EE" dirty="0" smtClean="0"/>
            <a:t>IT and hardware innovations</a:t>
          </a:r>
        </a:p>
        <a:p>
          <a:r>
            <a:rPr lang="et-EE" dirty="0" smtClean="0"/>
            <a:t>Chemical solutions</a:t>
          </a:r>
          <a:endParaRPr lang="et-EE" dirty="0"/>
        </a:p>
      </dgm:t>
    </dgm:pt>
    <dgm:pt modelId="{515D637E-0A7C-418F-9F47-3DCCA1AB2F8B}" type="parTrans" cxnId="{DC18E117-6B49-4670-8871-4FF52A7614DE}">
      <dgm:prSet/>
      <dgm:spPr/>
      <dgm:t>
        <a:bodyPr/>
        <a:lstStyle/>
        <a:p>
          <a:endParaRPr lang="et-EE"/>
        </a:p>
      </dgm:t>
    </dgm:pt>
    <dgm:pt modelId="{059F1331-A7C2-4BA3-8473-FD77C3C4B7AA}" type="sibTrans" cxnId="{DC18E117-6B49-4670-8871-4FF52A7614DE}">
      <dgm:prSet/>
      <dgm:spPr/>
      <dgm:t>
        <a:bodyPr/>
        <a:lstStyle/>
        <a:p>
          <a:endParaRPr lang="et-EE"/>
        </a:p>
      </dgm:t>
    </dgm:pt>
    <dgm:pt modelId="{AE4439BB-7ABC-4249-B666-31C353D73693}">
      <dgm:prSet phldrT="[Text]"/>
      <dgm:spPr/>
      <dgm:t>
        <a:bodyPr/>
        <a:lstStyle/>
        <a:p>
          <a:r>
            <a:rPr lang="et-EE" dirty="0" smtClean="0"/>
            <a:t>All waste waters left ashore</a:t>
          </a:r>
        </a:p>
        <a:p>
          <a:r>
            <a:rPr lang="et-EE" dirty="0" smtClean="0"/>
            <a:t>Zero tolerance to spills</a:t>
          </a:r>
        </a:p>
        <a:p>
          <a:r>
            <a:rPr lang="et-EE" dirty="0" smtClean="0"/>
            <a:t>Intelligent solutions</a:t>
          </a:r>
          <a:endParaRPr lang="et-EE" dirty="0"/>
        </a:p>
      </dgm:t>
    </dgm:pt>
    <dgm:pt modelId="{C864A14D-D76D-47BB-9B84-52E6B8183E92}" type="parTrans" cxnId="{4C16F5D7-F3E4-4F50-A7F0-FE1CE80AE72D}">
      <dgm:prSet/>
      <dgm:spPr/>
      <dgm:t>
        <a:bodyPr/>
        <a:lstStyle/>
        <a:p>
          <a:endParaRPr lang="et-EE"/>
        </a:p>
      </dgm:t>
    </dgm:pt>
    <dgm:pt modelId="{0EA500F6-80C2-4604-90C9-F581BA1F20AD}" type="sibTrans" cxnId="{4C16F5D7-F3E4-4F50-A7F0-FE1CE80AE72D}">
      <dgm:prSet/>
      <dgm:spPr/>
      <dgm:t>
        <a:bodyPr/>
        <a:lstStyle/>
        <a:p>
          <a:endParaRPr lang="et-EE"/>
        </a:p>
      </dgm:t>
    </dgm:pt>
    <dgm:pt modelId="{91679714-BA43-4FD9-92D7-5747822B5633}">
      <dgm:prSet phldrT="[Text]"/>
      <dgm:spPr/>
      <dgm:t>
        <a:bodyPr/>
        <a:lstStyle/>
        <a:p>
          <a:r>
            <a:rPr lang="et-EE" dirty="0" smtClean="0"/>
            <a:t>Recycling and waste management</a:t>
          </a:r>
        </a:p>
        <a:p>
          <a:r>
            <a:rPr lang="et-EE" dirty="0" smtClean="0"/>
            <a:t>Office buildings with smart energy solutions</a:t>
          </a:r>
        </a:p>
        <a:p>
          <a:r>
            <a:rPr lang="et-EE" dirty="0" smtClean="0"/>
            <a:t>Responsible onland logistics</a:t>
          </a:r>
          <a:endParaRPr lang="et-EE" dirty="0"/>
        </a:p>
      </dgm:t>
    </dgm:pt>
    <dgm:pt modelId="{4457B1DC-872F-4839-9571-39159579267D}" type="parTrans" cxnId="{D2F48F26-53BE-48F5-9969-4ABBC756F060}">
      <dgm:prSet/>
      <dgm:spPr/>
      <dgm:t>
        <a:bodyPr/>
        <a:lstStyle/>
        <a:p>
          <a:endParaRPr lang="et-EE"/>
        </a:p>
      </dgm:t>
    </dgm:pt>
    <dgm:pt modelId="{17B472E5-C26E-44C7-9907-0F22E58E1C68}" type="sibTrans" cxnId="{D2F48F26-53BE-48F5-9969-4ABBC756F060}">
      <dgm:prSet/>
      <dgm:spPr/>
      <dgm:t>
        <a:bodyPr/>
        <a:lstStyle/>
        <a:p>
          <a:endParaRPr lang="et-EE"/>
        </a:p>
      </dgm:t>
    </dgm:pt>
    <dgm:pt modelId="{1FF7E113-553F-49BC-96E9-BDD77DBCBDB8}" type="pres">
      <dgm:prSet presAssocID="{BB198C97-4403-43DC-98FC-D9DCF081AA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C7BB400-2184-4725-9041-3C37FA8373FA}" type="pres">
      <dgm:prSet presAssocID="{D6C99A24-C0C7-4824-B52C-89944F2A53AF}" presName="comp" presStyleCnt="0"/>
      <dgm:spPr/>
    </dgm:pt>
    <dgm:pt modelId="{49F01E2F-91E2-4EA9-82E4-52620519AFB8}" type="pres">
      <dgm:prSet presAssocID="{D6C99A24-C0C7-4824-B52C-89944F2A53AF}" presName="box" presStyleLbl="node1" presStyleIdx="0" presStyleCnt="3"/>
      <dgm:spPr/>
      <dgm:t>
        <a:bodyPr/>
        <a:lstStyle/>
        <a:p>
          <a:endParaRPr lang="et-EE"/>
        </a:p>
      </dgm:t>
    </dgm:pt>
    <dgm:pt modelId="{6FB64E86-AB62-4DE0-A2B1-6584AAFB1DCB}" type="pres">
      <dgm:prSet presAssocID="{D6C99A24-C0C7-4824-B52C-89944F2A53A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44D6B3CC-E0EA-4C9D-9956-634B0C61869C}" type="pres">
      <dgm:prSet presAssocID="{D6C99A24-C0C7-4824-B52C-89944F2A53A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0AF5D39-03DD-4A56-A420-DA8D84DDFA91}" type="pres">
      <dgm:prSet presAssocID="{059F1331-A7C2-4BA3-8473-FD77C3C4B7AA}" presName="spacer" presStyleCnt="0"/>
      <dgm:spPr/>
    </dgm:pt>
    <dgm:pt modelId="{BA10D2C4-97E7-4B1B-82AF-FD9E0D4D82F7}" type="pres">
      <dgm:prSet presAssocID="{AE4439BB-7ABC-4249-B666-31C353D73693}" presName="comp" presStyleCnt="0"/>
      <dgm:spPr/>
    </dgm:pt>
    <dgm:pt modelId="{B9ADAD1D-BBCB-47CF-BA43-A1E0BB374C76}" type="pres">
      <dgm:prSet presAssocID="{AE4439BB-7ABC-4249-B666-31C353D73693}" presName="box" presStyleLbl="node1" presStyleIdx="1" presStyleCnt="3"/>
      <dgm:spPr/>
      <dgm:t>
        <a:bodyPr/>
        <a:lstStyle/>
        <a:p>
          <a:endParaRPr lang="et-EE"/>
        </a:p>
      </dgm:t>
    </dgm:pt>
    <dgm:pt modelId="{E20989D8-1DF3-45C2-84AC-8D1DA000564E}" type="pres">
      <dgm:prSet presAssocID="{AE4439BB-7ABC-4249-B666-31C353D7369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83F3C46C-00AE-4623-82C8-959D44A7364B}" type="pres">
      <dgm:prSet presAssocID="{AE4439BB-7ABC-4249-B666-31C353D7369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9909CBA-67E8-4E02-9620-206C5F44406D}" type="pres">
      <dgm:prSet presAssocID="{0EA500F6-80C2-4604-90C9-F581BA1F20AD}" presName="spacer" presStyleCnt="0"/>
      <dgm:spPr/>
    </dgm:pt>
    <dgm:pt modelId="{6E41A14D-EFC2-40B9-A58A-2A6D13751BBD}" type="pres">
      <dgm:prSet presAssocID="{91679714-BA43-4FD9-92D7-5747822B5633}" presName="comp" presStyleCnt="0"/>
      <dgm:spPr/>
    </dgm:pt>
    <dgm:pt modelId="{5919343B-4C60-4AE7-A676-1B2EA7ED6F29}" type="pres">
      <dgm:prSet presAssocID="{91679714-BA43-4FD9-92D7-5747822B5633}" presName="box" presStyleLbl="node1" presStyleIdx="2" presStyleCnt="3"/>
      <dgm:spPr/>
      <dgm:t>
        <a:bodyPr/>
        <a:lstStyle/>
        <a:p>
          <a:endParaRPr lang="et-EE"/>
        </a:p>
      </dgm:t>
    </dgm:pt>
    <dgm:pt modelId="{BC428668-805F-4E22-9E4D-0338CA7CAD2F}" type="pres">
      <dgm:prSet presAssocID="{91679714-BA43-4FD9-92D7-5747822B563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F4DA1C6A-50B9-496D-9808-84DFED6CC627}" type="pres">
      <dgm:prSet presAssocID="{91679714-BA43-4FD9-92D7-5747822B563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9F701B48-BD0E-4D7B-BD97-8118AF439C25}" type="presOf" srcId="{91679714-BA43-4FD9-92D7-5747822B5633}" destId="{5919343B-4C60-4AE7-A676-1B2EA7ED6F29}" srcOrd="0" destOrd="0" presId="urn:microsoft.com/office/officeart/2005/8/layout/vList4"/>
    <dgm:cxn modelId="{606B24D2-2E6A-4379-AC2B-33F6D3FC6ECF}" type="presOf" srcId="{91679714-BA43-4FD9-92D7-5747822B5633}" destId="{F4DA1C6A-50B9-496D-9808-84DFED6CC627}" srcOrd="1" destOrd="0" presId="urn:microsoft.com/office/officeart/2005/8/layout/vList4"/>
    <dgm:cxn modelId="{DC18E117-6B49-4670-8871-4FF52A7614DE}" srcId="{BB198C97-4403-43DC-98FC-D9DCF081AAD5}" destId="{D6C99A24-C0C7-4824-B52C-89944F2A53AF}" srcOrd="0" destOrd="0" parTransId="{515D637E-0A7C-418F-9F47-3DCCA1AB2F8B}" sibTransId="{059F1331-A7C2-4BA3-8473-FD77C3C4B7AA}"/>
    <dgm:cxn modelId="{7AE5FBED-0A36-4803-8005-409F502152A6}" type="presOf" srcId="{AE4439BB-7ABC-4249-B666-31C353D73693}" destId="{B9ADAD1D-BBCB-47CF-BA43-A1E0BB374C76}" srcOrd="0" destOrd="0" presId="urn:microsoft.com/office/officeart/2005/8/layout/vList4"/>
    <dgm:cxn modelId="{4C16F5D7-F3E4-4F50-A7F0-FE1CE80AE72D}" srcId="{BB198C97-4403-43DC-98FC-D9DCF081AAD5}" destId="{AE4439BB-7ABC-4249-B666-31C353D73693}" srcOrd="1" destOrd="0" parTransId="{C864A14D-D76D-47BB-9B84-52E6B8183E92}" sibTransId="{0EA500F6-80C2-4604-90C9-F581BA1F20AD}"/>
    <dgm:cxn modelId="{16E0E6EC-399E-4684-9200-1E548C39F1E9}" type="presOf" srcId="{BB198C97-4403-43DC-98FC-D9DCF081AAD5}" destId="{1FF7E113-553F-49BC-96E9-BDD77DBCBDB8}" srcOrd="0" destOrd="0" presId="urn:microsoft.com/office/officeart/2005/8/layout/vList4"/>
    <dgm:cxn modelId="{BAF504A0-C3BE-4E96-813E-65CC928FB7A4}" type="presOf" srcId="{D6C99A24-C0C7-4824-B52C-89944F2A53AF}" destId="{44D6B3CC-E0EA-4C9D-9956-634B0C61869C}" srcOrd="1" destOrd="0" presId="urn:microsoft.com/office/officeart/2005/8/layout/vList4"/>
    <dgm:cxn modelId="{B374EFE7-09E0-493E-9101-E9A0F38390E9}" type="presOf" srcId="{D6C99A24-C0C7-4824-B52C-89944F2A53AF}" destId="{49F01E2F-91E2-4EA9-82E4-52620519AFB8}" srcOrd="0" destOrd="0" presId="urn:microsoft.com/office/officeart/2005/8/layout/vList4"/>
    <dgm:cxn modelId="{299DAC50-45CF-4C36-A4F7-276AF160B0D3}" type="presOf" srcId="{AE4439BB-7ABC-4249-B666-31C353D73693}" destId="{83F3C46C-00AE-4623-82C8-959D44A7364B}" srcOrd="1" destOrd="0" presId="urn:microsoft.com/office/officeart/2005/8/layout/vList4"/>
    <dgm:cxn modelId="{D2F48F26-53BE-48F5-9969-4ABBC756F060}" srcId="{BB198C97-4403-43DC-98FC-D9DCF081AAD5}" destId="{91679714-BA43-4FD9-92D7-5747822B5633}" srcOrd="2" destOrd="0" parTransId="{4457B1DC-872F-4839-9571-39159579267D}" sibTransId="{17B472E5-C26E-44C7-9907-0F22E58E1C68}"/>
    <dgm:cxn modelId="{C6B2CFB7-5DC5-4F5B-B15D-2DFA86EE83EB}" type="presParOf" srcId="{1FF7E113-553F-49BC-96E9-BDD77DBCBDB8}" destId="{1C7BB400-2184-4725-9041-3C37FA8373FA}" srcOrd="0" destOrd="0" presId="urn:microsoft.com/office/officeart/2005/8/layout/vList4"/>
    <dgm:cxn modelId="{9402C789-AFCA-411D-97F4-346B23872E3C}" type="presParOf" srcId="{1C7BB400-2184-4725-9041-3C37FA8373FA}" destId="{49F01E2F-91E2-4EA9-82E4-52620519AFB8}" srcOrd="0" destOrd="0" presId="urn:microsoft.com/office/officeart/2005/8/layout/vList4"/>
    <dgm:cxn modelId="{2692AAA6-AFE3-48D9-8049-C9995B5D30E9}" type="presParOf" srcId="{1C7BB400-2184-4725-9041-3C37FA8373FA}" destId="{6FB64E86-AB62-4DE0-A2B1-6584AAFB1DCB}" srcOrd="1" destOrd="0" presId="urn:microsoft.com/office/officeart/2005/8/layout/vList4"/>
    <dgm:cxn modelId="{2B0EAAB9-6414-47B5-9B8D-01E5F3E39AA1}" type="presParOf" srcId="{1C7BB400-2184-4725-9041-3C37FA8373FA}" destId="{44D6B3CC-E0EA-4C9D-9956-634B0C61869C}" srcOrd="2" destOrd="0" presId="urn:microsoft.com/office/officeart/2005/8/layout/vList4"/>
    <dgm:cxn modelId="{94ABD4ED-2113-4399-BF7B-10B21DC313B6}" type="presParOf" srcId="{1FF7E113-553F-49BC-96E9-BDD77DBCBDB8}" destId="{A0AF5D39-03DD-4A56-A420-DA8D84DDFA91}" srcOrd="1" destOrd="0" presId="urn:microsoft.com/office/officeart/2005/8/layout/vList4"/>
    <dgm:cxn modelId="{AD37E057-42C7-446F-96FF-4EB2A2DEC7B8}" type="presParOf" srcId="{1FF7E113-553F-49BC-96E9-BDD77DBCBDB8}" destId="{BA10D2C4-97E7-4B1B-82AF-FD9E0D4D82F7}" srcOrd="2" destOrd="0" presId="urn:microsoft.com/office/officeart/2005/8/layout/vList4"/>
    <dgm:cxn modelId="{24D6CF10-3132-4567-BA38-56B093B9AEFB}" type="presParOf" srcId="{BA10D2C4-97E7-4B1B-82AF-FD9E0D4D82F7}" destId="{B9ADAD1D-BBCB-47CF-BA43-A1E0BB374C76}" srcOrd="0" destOrd="0" presId="urn:microsoft.com/office/officeart/2005/8/layout/vList4"/>
    <dgm:cxn modelId="{931B72D6-FF0F-482F-BE07-1BBF2279CDA2}" type="presParOf" srcId="{BA10D2C4-97E7-4B1B-82AF-FD9E0D4D82F7}" destId="{E20989D8-1DF3-45C2-84AC-8D1DA000564E}" srcOrd="1" destOrd="0" presId="urn:microsoft.com/office/officeart/2005/8/layout/vList4"/>
    <dgm:cxn modelId="{DA293E57-796B-44B4-B0F7-44DFF4F39175}" type="presParOf" srcId="{BA10D2C4-97E7-4B1B-82AF-FD9E0D4D82F7}" destId="{83F3C46C-00AE-4623-82C8-959D44A7364B}" srcOrd="2" destOrd="0" presId="urn:microsoft.com/office/officeart/2005/8/layout/vList4"/>
    <dgm:cxn modelId="{3176D24D-B46A-4363-9B64-7FADB66FD65C}" type="presParOf" srcId="{1FF7E113-553F-49BC-96E9-BDD77DBCBDB8}" destId="{19909CBA-67E8-4E02-9620-206C5F44406D}" srcOrd="3" destOrd="0" presId="urn:microsoft.com/office/officeart/2005/8/layout/vList4"/>
    <dgm:cxn modelId="{C63299A4-35DE-4606-9ADD-AC090FEEA22B}" type="presParOf" srcId="{1FF7E113-553F-49BC-96E9-BDD77DBCBDB8}" destId="{6E41A14D-EFC2-40B9-A58A-2A6D13751BBD}" srcOrd="4" destOrd="0" presId="urn:microsoft.com/office/officeart/2005/8/layout/vList4"/>
    <dgm:cxn modelId="{50CE1291-20C3-4757-A072-15CA23B85692}" type="presParOf" srcId="{6E41A14D-EFC2-40B9-A58A-2A6D13751BBD}" destId="{5919343B-4C60-4AE7-A676-1B2EA7ED6F29}" srcOrd="0" destOrd="0" presId="urn:microsoft.com/office/officeart/2005/8/layout/vList4"/>
    <dgm:cxn modelId="{204C2B39-2970-4042-959A-6651330A70C0}" type="presParOf" srcId="{6E41A14D-EFC2-40B9-A58A-2A6D13751BBD}" destId="{BC428668-805F-4E22-9E4D-0338CA7CAD2F}" srcOrd="1" destOrd="0" presId="urn:microsoft.com/office/officeart/2005/8/layout/vList4"/>
    <dgm:cxn modelId="{86A7F65B-8B98-43F4-88CB-05E903FECE72}" type="presParOf" srcId="{6E41A14D-EFC2-40B9-A58A-2A6D13751BBD}" destId="{F4DA1C6A-50B9-496D-9808-84DFED6CC6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01E2F-91E2-4EA9-82E4-52620519AFB8}">
      <dsp:nvSpPr>
        <dsp:cNvPr id="0" name=""/>
        <dsp:cNvSpPr/>
      </dsp:nvSpPr>
      <dsp:spPr>
        <a:xfrm>
          <a:off x="0" y="0"/>
          <a:ext cx="8915400" cy="1156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Strict requirements and legislation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IT and hardware innovations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Chemical solutions</a:t>
          </a:r>
          <a:endParaRPr lang="et-EE" sz="2000" kern="1200" dirty="0"/>
        </a:p>
      </dsp:txBody>
      <dsp:txXfrm>
        <a:off x="1898719" y="0"/>
        <a:ext cx="7016680" cy="1156394"/>
      </dsp:txXfrm>
    </dsp:sp>
    <dsp:sp modelId="{6FB64E86-AB62-4DE0-A2B1-6584AAFB1DCB}">
      <dsp:nvSpPr>
        <dsp:cNvPr id="0" name=""/>
        <dsp:cNvSpPr/>
      </dsp:nvSpPr>
      <dsp:spPr>
        <a:xfrm>
          <a:off x="115639" y="115639"/>
          <a:ext cx="1783080" cy="9251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DAD1D-BBCB-47CF-BA43-A1E0BB374C76}">
      <dsp:nvSpPr>
        <dsp:cNvPr id="0" name=""/>
        <dsp:cNvSpPr/>
      </dsp:nvSpPr>
      <dsp:spPr>
        <a:xfrm>
          <a:off x="0" y="1272033"/>
          <a:ext cx="8915400" cy="1156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All waste waters left ashore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Zero tolerance to spills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Intelligent solutions</a:t>
          </a:r>
          <a:endParaRPr lang="et-EE" sz="2000" kern="1200" dirty="0"/>
        </a:p>
      </dsp:txBody>
      <dsp:txXfrm>
        <a:off x="1898719" y="1272033"/>
        <a:ext cx="7016680" cy="1156394"/>
      </dsp:txXfrm>
    </dsp:sp>
    <dsp:sp modelId="{E20989D8-1DF3-45C2-84AC-8D1DA000564E}">
      <dsp:nvSpPr>
        <dsp:cNvPr id="0" name=""/>
        <dsp:cNvSpPr/>
      </dsp:nvSpPr>
      <dsp:spPr>
        <a:xfrm>
          <a:off x="115639" y="1387673"/>
          <a:ext cx="1783080" cy="9251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9343B-4C60-4AE7-A676-1B2EA7ED6F29}">
      <dsp:nvSpPr>
        <dsp:cNvPr id="0" name=""/>
        <dsp:cNvSpPr/>
      </dsp:nvSpPr>
      <dsp:spPr>
        <a:xfrm>
          <a:off x="0" y="2544067"/>
          <a:ext cx="8915400" cy="1156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Recycling and waste management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Office buildings with smart energy solutions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Responsible onland logistics</a:t>
          </a:r>
          <a:endParaRPr lang="et-EE" sz="2000" kern="1200" dirty="0"/>
        </a:p>
      </dsp:txBody>
      <dsp:txXfrm>
        <a:off x="1898719" y="2544067"/>
        <a:ext cx="7016680" cy="1156394"/>
      </dsp:txXfrm>
    </dsp:sp>
    <dsp:sp modelId="{BC428668-805F-4E22-9E4D-0338CA7CAD2F}">
      <dsp:nvSpPr>
        <dsp:cNvPr id="0" name=""/>
        <dsp:cNvSpPr/>
      </dsp:nvSpPr>
      <dsp:spPr>
        <a:xfrm>
          <a:off x="115639" y="2659707"/>
          <a:ext cx="1783080" cy="9251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5694-F945-5342-8BCE-E419252F984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F05E-5844-2D48-AE52-99D09B76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C9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92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60240"/>
            <a:ext cx="8915400" cy="3701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36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4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7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20280"/>
            <a:ext cx="43815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20280"/>
            <a:ext cx="43815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8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069158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22947"/>
            <a:ext cx="4376738" cy="3270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2069158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822947"/>
            <a:ext cx="4378325" cy="3270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73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20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0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58467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858468"/>
            <a:ext cx="5537200" cy="48121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020517"/>
            <a:ext cx="3259138" cy="38567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0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581128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972815"/>
            <a:ext cx="5943600" cy="3320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147866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4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C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C9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C9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C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C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Waste Water Management</a:t>
            </a:r>
            <a:br>
              <a:rPr lang="et-EE" dirty="0" smtClean="0"/>
            </a:br>
            <a:r>
              <a:rPr lang="et-EE" dirty="0" smtClean="0"/>
              <a:t>Case: Tallink Silja Ab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Hans Friberg</a:t>
            </a:r>
          </a:p>
          <a:p>
            <a:r>
              <a:rPr lang="et-EE" dirty="0" smtClean="0"/>
              <a:t>DP of Tallink Silja Ab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317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Sewage receiving facilities in linked ports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608512"/>
          </a:xfrm>
        </p:spPr>
        <p:txBody>
          <a:bodyPr/>
          <a:lstStyle/>
          <a:p>
            <a:r>
              <a:rPr lang="et-EE" b="1" dirty="0" smtClean="0">
                <a:solidFill>
                  <a:srgbClr val="FF0000"/>
                </a:solidFill>
              </a:rPr>
              <a:t>Paldiski </a:t>
            </a:r>
            <a:r>
              <a:rPr lang="et-EE" dirty="0" smtClean="0"/>
              <a:t>– 1 ship, discharge to truck only, 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7m3 free and rest is charged per m3,  MOST EXPENSIVE due to the transportation cost, average 20 m3 per day (Ro-Ro ship)</a:t>
            </a:r>
          </a:p>
          <a:p>
            <a:endParaRPr lang="et-E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916832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Main things to consider when deciding where and how to discharge sewage: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60848"/>
            <a:ext cx="8915400" cy="3600400"/>
          </a:xfrm>
        </p:spPr>
        <p:txBody>
          <a:bodyPr/>
          <a:lstStyle/>
          <a:p>
            <a:r>
              <a:rPr lang="et-EE" dirty="0" smtClean="0"/>
              <a:t>Shore receiving facilities availability</a:t>
            </a:r>
          </a:p>
          <a:p>
            <a:r>
              <a:rPr lang="et-EE" dirty="0" smtClean="0"/>
              <a:t>Shore system receiving capacity</a:t>
            </a:r>
          </a:p>
          <a:p>
            <a:r>
              <a:rPr lang="et-EE" dirty="0" smtClean="0"/>
              <a:t>Cost of discharge</a:t>
            </a:r>
          </a:p>
          <a:p>
            <a:r>
              <a:rPr lang="et-EE" dirty="0" smtClean="0"/>
              <a:t>Restrictions to the sewage water quality</a:t>
            </a:r>
          </a:p>
          <a:p>
            <a:r>
              <a:rPr lang="et-EE" dirty="0" smtClean="0"/>
              <a:t>Time limits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166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>
                <a:solidFill>
                  <a:srgbClr val="00B050"/>
                </a:solidFill>
              </a:rPr>
              <a:t>Recommendations to consider when planning design of onboard sewage handling systems:</a:t>
            </a:r>
            <a:endParaRPr lang="et-EE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60240"/>
            <a:ext cx="8915400" cy="3845024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Food and bio waste to be separated from sewage water (installation of food waste handling systems).</a:t>
            </a:r>
          </a:p>
          <a:p>
            <a:r>
              <a:rPr lang="et-EE" dirty="0" smtClean="0"/>
              <a:t>Additional aeration of sewage collecting tanks to decrease H2S level.</a:t>
            </a:r>
          </a:p>
          <a:p>
            <a:r>
              <a:rPr lang="et-EE" dirty="0" smtClean="0"/>
              <a:t>Keeping STP running in spite of shore discharge availability in order to keep disharged sewage water characteristics within allowable limits.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89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 as last, but not the least...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 smtClean="0"/>
              <a:t>Please engage in saving the smallest seal species in the world – the Baltic ringed seal</a:t>
            </a:r>
          </a:p>
          <a:p>
            <a:r>
              <a:rPr lang="et-EE" sz="2800" dirty="0" smtClean="0"/>
              <a:t>WWF Finland and AS Tallink Grupp have started a donation campaign to start research supporting the survival of this species</a:t>
            </a:r>
          </a:p>
          <a:p>
            <a:r>
              <a:rPr lang="et-EE" sz="2800" dirty="0" smtClean="0"/>
              <a:t>E</a:t>
            </a:r>
            <a:r>
              <a:rPr lang="en-US" sz="2800" dirty="0" err="1" smtClean="0"/>
              <a:t>veryone</a:t>
            </a:r>
            <a:r>
              <a:rPr lang="en-US" sz="2800" dirty="0" smtClean="0"/>
              <a:t> </a:t>
            </a:r>
            <a:r>
              <a:rPr lang="en-US" sz="2800" dirty="0"/>
              <a:t>who makes a donation to this project is invited to digitally write their name on board of </a:t>
            </a:r>
            <a:r>
              <a:rPr lang="en-US" sz="2800" dirty="0" err="1"/>
              <a:t>Tallink’s</a:t>
            </a:r>
            <a:r>
              <a:rPr lang="en-US" sz="2800" dirty="0"/>
              <a:t> new vessel, </a:t>
            </a:r>
            <a:r>
              <a:rPr lang="en-US" sz="2800" dirty="0" smtClean="0"/>
              <a:t>Megastar 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28750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538" y="476672"/>
            <a:ext cx="5192931" cy="847107"/>
          </a:xfrm>
        </p:spPr>
        <p:txBody>
          <a:bodyPr/>
          <a:lstStyle/>
          <a:p>
            <a:r>
              <a:rPr lang="et-EE" sz="3200" b="1" dirty="0"/>
              <a:t>http://oma.wwf.fi/tallink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9747" r="18841" b="15713"/>
          <a:stretch/>
        </p:blipFill>
        <p:spPr bwMode="auto">
          <a:xfrm>
            <a:off x="0" y="1903018"/>
            <a:ext cx="5895941" cy="40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-260786"/>
            <a:ext cx="4217769" cy="21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97" y="1536763"/>
            <a:ext cx="5246703" cy="350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61312" y="4653136"/>
            <a:ext cx="1841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dirty="0" smtClean="0">
                <a:solidFill>
                  <a:schemeClr val="bg1"/>
                </a:solidFill>
              </a:rPr>
              <a:t>@Mervi Kunnasranta/WWF</a:t>
            </a:r>
            <a:endParaRPr lang="et-E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858467"/>
            <a:ext cx="3259138" cy="770333"/>
          </a:xfrm>
        </p:spPr>
        <p:txBody>
          <a:bodyPr/>
          <a:lstStyle/>
          <a:p>
            <a:r>
              <a:rPr lang="et-EE" dirty="0" smtClean="0"/>
              <a:t>Tallink in Brief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500" y="1353276"/>
            <a:ext cx="5537200" cy="38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4" y="1772816"/>
            <a:ext cx="4376738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Environmental policy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t-EE" sz="2800" dirty="0"/>
              <a:t>The principles of environmental protection are integrated into the company`s main strategy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t-EE" sz="2800" dirty="0"/>
              <a:t>The environment is protected against marine-, air and other pollution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t-EE" sz="2800" dirty="0"/>
              <a:t>Ships are maintained and operated according to the MARPOL convention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t-EE" sz="2800" dirty="0"/>
              <a:t>The ships have the high level international environmental certificate ISO 14001:2004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t-EE" sz="2800" dirty="0"/>
              <a:t>The company is preffering environmentally aware cooperation partners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6894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Major areas of attention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22271"/>
              </p:ext>
            </p:extLst>
          </p:nvPr>
        </p:nvGraphicFramePr>
        <p:xfrm>
          <a:off x="495300" y="1960563"/>
          <a:ext cx="8915400" cy="37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6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Destination Ports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Stockholm – Värtahamn, Frihamn</a:t>
            </a:r>
          </a:p>
          <a:p>
            <a:r>
              <a:rPr lang="et-EE" sz="2400" dirty="0" smtClean="0"/>
              <a:t>Tallinn – D-terminal</a:t>
            </a:r>
          </a:p>
          <a:p>
            <a:r>
              <a:rPr lang="et-EE" sz="2400" dirty="0" smtClean="0"/>
              <a:t>Helsinki – Western Harbour, Southern Harbour, Vuosaari (cargo traffic)</a:t>
            </a:r>
          </a:p>
          <a:p>
            <a:r>
              <a:rPr lang="et-EE" sz="2400" dirty="0" smtClean="0"/>
              <a:t>Turku – Turku Harbour</a:t>
            </a:r>
          </a:p>
          <a:p>
            <a:r>
              <a:rPr lang="et-EE" sz="2400" dirty="0" smtClean="0"/>
              <a:t>Aland Islands – Mariehamn, </a:t>
            </a:r>
            <a:r>
              <a:rPr lang="et-EE" sz="2400" dirty="0"/>
              <a:t>Långnäs</a:t>
            </a:r>
          </a:p>
          <a:p>
            <a:r>
              <a:rPr lang="et-EE" sz="2400" dirty="0" smtClean="0"/>
              <a:t>Riga </a:t>
            </a:r>
            <a:r>
              <a:rPr lang="et-EE" sz="2400" dirty="0" smtClean="0"/>
              <a:t>– Riga Freeport</a:t>
            </a:r>
          </a:p>
          <a:p>
            <a:r>
              <a:rPr lang="et-EE" sz="2400" dirty="0" smtClean="0"/>
              <a:t>Paldiski (cargo traffic)</a:t>
            </a:r>
          </a:p>
          <a:p>
            <a:r>
              <a:rPr lang="et-EE" sz="2400" dirty="0" smtClean="0"/>
              <a:t>Kapellskär (cargo traffic)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245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Tallink Grupp`s vessels</a:t>
            </a:r>
            <a:endParaRPr lang="et-E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44" y="1960563"/>
            <a:ext cx="6751111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38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0" y="548736"/>
            <a:ext cx="6795187" cy="540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792" y="332656"/>
            <a:ext cx="6329908" cy="1728192"/>
          </a:xfrm>
          <a:solidFill>
            <a:schemeClr val="bg1"/>
          </a:solidFill>
        </p:spPr>
        <p:txBody>
          <a:bodyPr/>
          <a:lstStyle/>
          <a:p>
            <a:r>
              <a:rPr lang="et-EE" sz="3600" dirty="0" smtClean="0"/>
              <a:t>Sewage treatment plants onboard our ships, improvements</a:t>
            </a:r>
            <a:endParaRPr lang="et-EE" sz="3600" dirty="0"/>
          </a:p>
        </p:txBody>
      </p:sp>
      <p:sp>
        <p:nvSpPr>
          <p:cNvPr id="4" name="Multiply 3"/>
          <p:cNvSpPr/>
          <p:nvPr/>
        </p:nvSpPr>
        <p:spPr>
          <a:xfrm>
            <a:off x="5705339" y="4509120"/>
            <a:ext cx="360040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640632" y="4509120"/>
            <a:ext cx="360040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9264" y="2492896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t-EE" dirty="0" smtClean="0"/>
              <a:t>GW Collecting tanks onboard with capacity to store up to 400 m3 treated sewage water.</a:t>
            </a:r>
          </a:p>
          <a:p>
            <a:pPr marL="342900" indent="-342900">
              <a:buAutoNum type="alphaUcPeriod"/>
            </a:pPr>
            <a:endParaRPr lang="et-EE" dirty="0" smtClean="0"/>
          </a:p>
          <a:p>
            <a:pPr marL="342900" indent="-342900">
              <a:buAutoNum type="alphaUcPeriod"/>
            </a:pPr>
            <a:r>
              <a:rPr lang="et-EE" dirty="0" smtClean="0"/>
              <a:t>Increased capacity of GW discharge pumps up to 300 m3/hour.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6795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Sewage receiving facilities in linked ports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50"/>
                </a:solidFill>
              </a:rPr>
              <a:t>Helsinki</a:t>
            </a:r>
            <a:r>
              <a:rPr lang="et-EE" dirty="0" smtClean="0"/>
              <a:t> – </a:t>
            </a:r>
            <a:r>
              <a:rPr lang="et-EE" dirty="0" smtClean="0">
                <a:solidFill>
                  <a:srgbClr val="0070C0"/>
                </a:solidFill>
              </a:rPr>
              <a:t>5 ships discharging into shore pipeline, FREE of charge, average 700m3/day</a:t>
            </a:r>
          </a:p>
          <a:p>
            <a:endParaRPr lang="et-EE" b="1" dirty="0" smtClean="0">
              <a:solidFill>
                <a:srgbClr val="92D050"/>
              </a:solidFill>
            </a:endParaRPr>
          </a:p>
          <a:p>
            <a:r>
              <a:rPr lang="et-EE" b="1" dirty="0" smtClean="0">
                <a:solidFill>
                  <a:srgbClr val="92D050"/>
                </a:solidFill>
              </a:rPr>
              <a:t>Stockholm</a:t>
            </a:r>
            <a:r>
              <a:rPr lang="et-EE" dirty="0" smtClean="0"/>
              <a:t> </a:t>
            </a:r>
            <a:r>
              <a:rPr lang="et-EE" dirty="0"/>
              <a:t>– 7 ships discharging into shore pipeline, MONTHLY FEE + 40% in case </a:t>
            </a:r>
            <a:r>
              <a:rPr lang="et-EE" dirty="0" smtClean="0"/>
              <a:t>H2S* </a:t>
            </a:r>
            <a:r>
              <a:rPr lang="et-EE" dirty="0"/>
              <a:t>limit is </a:t>
            </a:r>
            <a:r>
              <a:rPr lang="et-EE" dirty="0" smtClean="0"/>
              <a:t>exceeded, average 1500 m3/day</a:t>
            </a:r>
            <a:r>
              <a:rPr lang="et-EE" sz="1400" dirty="0" smtClean="0"/>
              <a:t> </a:t>
            </a:r>
          </a:p>
          <a:p>
            <a:r>
              <a:rPr lang="et-EE" sz="1400" dirty="0"/>
              <a:t>*</a:t>
            </a:r>
            <a:r>
              <a:rPr lang="et-EE" sz="1400" dirty="0" smtClean="0"/>
              <a:t>(Hydrogen </a:t>
            </a:r>
            <a:r>
              <a:rPr lang="et-EE" sz="1400" dirty="0"/>
              <a:t>sulfide is slightly soluble in water and acts as a </a:t>
            </a:r>
            <a:r>
              <a:rPr lang="et-EE" sz="1400" b="1" dirty="0"/>
              <a:t>weak </a:t>
            </a:r>
            <a:r>
              <a:rPr lang="et-EE" sz="1400" b="1" dirty="0" smtClean="0"/>
              <a:t>acid</a:t>
            </a:r>
            <a:r>
              <a:rPr lang="et-EE" sz="1400" dirty="0" smtClean="0"/>
              <a:t>. </a:t>
            </a:r>
            <a:r>
              <a:rPr lang="et-EE" sz="1400" dirty="0"/>
              <a:t>A solution of hydrogen sulfide in water, known as sulfhydric acid or hydrosulfuric acid, is initially clear but over time turns cloudy</a:t>
            </a:r>
            <a:r>
              <a:rPr lang="et-EE" sz="14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2486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Sewage receiving facilities in linked ports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608512"/>
          </a:xfrm>
        </p:spPr>
        <p:txBody>
          <a:bodyPr/>
          <a:lstStyle/>
          <a:p>
            <a:r>
              <a:rPr lang="et-EE" b="1" dirty="0">
                <a:solidFill>
                  <a:srgbClr val="92D050"/>
                </a:solidFill>
              </a:rPr>
              <a:t>Riga </a:t>
            </a:r>
            <a:r>
              <a:rPr lang="et-EE" dirty="0"/>
              <a:t>– 1 ship discharge is limited to max 200 m3 per visit, FIXED FEE calculated per </a:t>
            </a:r>
            <a:r>
              <a:rPr lang="et-EE" dirty="0" smtClean="0"/>
              <a:t>GT of the ship, average 100 m3 per day</a:t>
            </a:r>
          </a:p>
          <a:p>
            <a:r>
              <a:rPr lang="et-EE" b="1" dirty="0" smtClean="0">
                <a:solidFill>
                  <a:srgbClr val="FFC000"/>
                </a:solidFill>
              </a:rPr>
              <a:t>Tallinn</a:t>
            </a:r>
            <a:r>
              <a:rPr lang="et-EE" dirty="0" smtClean="0"/>
              <a:t> – 2 ships discharging to shore pipeline, max discharging rate limited to 80 m3/hour, receiving of the sewage may be refused if limits set by local waste water company is exceeded, 7 m3 free per visit, average 200 m3 per day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225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ink_Silja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Tallink_Silja1</Template>
  <TotalTime>818</TotalTime>
  <Words>567</Words>
  <Application>Microsoft Office PowerPoint</Application>
  <PresentationFormat>A4 Paper (210x297 mm)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Tallink_Silja1</vt:lpstr>
      <vt:lpstr>Waste Water Management Case: Tallink Silja Ab</vt:lpstr>
      <vt:lpstr>Tallink in Brief</vt:lpstr>
      <vt:lpstr>Environmental policy</vt:lpstr>
      <vt:lpstr>Major areas of attention</vt:lpstr>
      <vt:lpstr>Destination Ports</vt:lpstr>
      <vt:lpstr>Tallink Grupp`s vessels</vt:lpstr>
      <vt:lpstr>Sewage treatment plants onboard our ships, improvements</vt:lpstr>
      <vt:lpstr>Sewage receiving facilities in linked ports</vt:lpstr>
      <vt:lpstr>Sewage receiving facilities in linked ports</vt:lpstr>
      <vt:lpstr>Sewage receiving facilities in linked ports</vt:lpstr>
      <vt:lpstr>Main things to consider when deciding where and how to discharge sewage:</vt:lpstr>
      <vt:lpstr>Recommendations to consider when planning design of onboard sewage handling systems:</vt:lpstr>
      <vt:lpstr>And as last, but not the least...</vt:lpstr>
      <vt:lpstr>http://oma.wwf.fi/tallink</vt:lpstr>
    </vt:vector>
  </TitlesOfParts>
  <Company>Tallink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refresh</dc:title>
  <dc:creator>Ave Peetri</dc:creator>
  <cp:lastModifiedBy>Luulea Lääne</cp:lastModifiedBy>
  <cp:revision>53</cp:revision>
  <dcterms:created xsi:type="dcterms:W3CDTF">2012-03-06T07:19:10Z</dcterms:created>
  <dcterms:modified xsi:type="dcterms:W3CDTF">2016-05-04T10:57:25Z</dcterms:modified>
</cp:coreProperties>
</file>