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3" r:id="rId1"/>
  </p:sldMasterIdLst>
  <p:notesMasterIdLst>
    <p:notesMasterId r:id="rId19"/>
  </p:notesMasterIdLst>
  <p:sldIdLst>
    <p:sldId id="265" r:id="rId2"/>
    <p:sldId id="282" r:id="rId3"/>
    <p:sldId id="285" r:id="rId4"/>
    <p:sldId id="283" r:id="rId5"/>
    <p:sldId id="292" r:id="rId6"/>
    <p:sldId id="284" r:id="rId7"/>
    <p:sldId id="287" r:id="rId8"/>
    <p:sldId id="289" r:id="rId9"/>
    <p:sldId id="290" r:id="rId10"/>
    <p:sldId id="291" r:id="rId11"/>
    <p:sldId id="293" r:id="rId12"/>
    <p:sldId id="288" r:id="rId13"/>
    <p:sldId id="286" r:id="rId14"/>
    <p:sldId id="295" r:id="rId15"/>
    <p:sldId id="294" r:id="rId16"/>
    <p:sldId id="279" r:id="rId17"/>
    <p:sldId id="281" r:id="rId18"/>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16">
          <p15:clr>
            <a:srgbClr val="A4A3A4"/>
          </p15:clr>
        </p15:guide>
        <p15:guide id="2" pos="5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arika Kõrm" initials="MK" lastIdx="16" clrIdx="0">
    <p:extLst>
      <p:ext uri="{19B8F6BF-5375-455C-9EA6-DF929625EA0E}">
        <p15:presenceInfo xmlns:p15="http://schemas.microsoft.com/office/powerpoint/2012/main" userId="S-1-5-21-575492091-262483-281947949-11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2622"/>
    <a:srgbClr val="9F91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32" autoAdjust="0"/>
  </p:normalViewPr>
  <p:slideViewPr>
    <p:cSldViewPr snapToGrid="0">
      <p:cViewPr varScale="1">
        <p:scale>
          <a:sx n="74" d="100"/>
          <a:sy n="74" d="100"/>
        </p:scale>
        <p:origin x="1086" y="72"/>
      </p:cViewPr>
      <p:guideLst>
        <p:guide orient="horz" pos="1116"/>
        <p:guide pos="502"/>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4" d="100"/>
          <a:sy n="84" d="100"/>
        </p:scale>
        <p:origin x="-308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55B5C-826D-48B0-86B2-AFC86162A62E}" type="datetimeFigureOut">
              <a:rPr lang="et-EE" smtClean="0"/>
              <a:t>6.06.2016</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54F4C8-DFBB-4827-A389-54660F854DEF}" type="slidenum">
              <a:rPr lang="et-EE" smtClean="0"/>
              <a:t>‹#›</a:t>
            </a:fld>
            <a:endParaRPr lang="et-EE"/>
          </a:p>
        </p:txBody>
      </p:sp>
    </p:spTree>
    <p:extLst>
      <p:ext uri="{BB962C8B-B14F-4D97-AF65-F5344CB8AC3E}">
        <p14:creationId xmlns:p14="http://schemas.microsoft.com/office/powerpoint/2010/main" val="1714936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gusSlaid">
    <p:spTree>
      <p:nvGrpSpPr>
        <p:cNvPr id="1" name=""/>
        <p:cNvGrpSpPr/>
        <p:nvPr/>
      </p:nvGrpSpPr>
      <p:grpSpPr>
        <a:xfrm>
          <a:off x="0" y="0"/>
          <a:ext cx="0" cy="0"/>
          <a:chOff x="0" y="0"/>
          <a:chExt cx="0" cy="0"/>
        </a:xfrm>
      </p:grpSpPr>
      <p:sp>
        <p:nvSpPr>
          <p:cNvPr id="3" name="Title Placeholder 1"/>
          <p:cNvSpPr>
            <a:spLocks noGrp="1"/>
          </p:cNvSpPr>
          <p:nvPr>
            <p:ph type="title" hasCustomPrompt="1"/>
          </p:nvPr>
        </p:nvSpPr>
        <p:spPr>
          <a:xfrm>
            <a:off x="467544" y="2204864"/>
            <a:ext cx="8229600" cy="792088"/>
          </a:xfrm>
          <a:prstGeom prst="rect">
            <a:avLst/>
          </a:prstGeom>
        </p:spPr>
        <p:txBody>
          <a:bodyPr vert="horz" lIns="91440" tIns="45720" rIns="91440" bIns="45720" rtlCol="0" anchor="ctr">
            <a:noAutofit/>
          </a:bodyPr>
          <a:lstStyle>
            <a:lvl1pPr>
              <a:defRPr/>
            </a:lvl1pPr>
          </a:lstStyle>
          <a:p>
            <a:r>
              <a:rPr lang="et-EE" dirty="0" smtClean="0"/>
              <a:t>Töö pealkiri</a:t>
            </a:r>
            <a:endParaRPr lang="et-EE" dirty="0"/>
          </a:p>
        </p:txBody>
      </p:sp>
      <p:sp>
        <p:nvSpPr>
          <p:cNvPr id="4" name="Text Placeholder 6"/>
          <p:cNvSpPr>
            <a:spLocks noGrp="1"/>
          </p:cNvSpPr>
          <p:nvPr>
            <p:ph type="body" sz="quarter" idx="10" hasCustomPrompt="1"/>
          </p:nvPr>
        </p:nvSpPr>
        <p:spPr>
          <a:xfrm>
            <a:off x="466725" y="3409950"/>
            <a:ext cx="8229600" cy="933450"/>
          </a:xfrm>
        </p:spPr>
        <p:txBody>
          <a:bodyPr>
            <a:normAutofit/>
          </a:bodyPr>
          <a:lstStyle>
            <a:lvl1pPr>
              <a:defRPr sz="4400" b="1">
                <a:solidFill>
                  <a:schemeClr val="tx1"/>
                </a:solidFill>
              </a:defRPr>
            </a:lvl1pPr>
          </a:lstStyle>
          <a:p>
            <a:pPr lvl="0"/>
            <a:r>
              <a:rPr lang="et-EE" dirty="0" smtClean="0"/>
              <a:t>Alapealkirja koht</a:t>
            </a:r>
            <a:endParaRPr lang="et-EE" dirty="0"/>
          </a:p>
        </p:txBody>
      </p:sp>
    </p:spTree>
    <p:extLst>
      <p:ext uri="{BB962C8B-B14F-4D97-AF65-F5344CB8AC3E}">
        <p14:creationId xmlns:p14="http://schemas.microsoft.com/office/powerpoint/2010/main" val="34007382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ealkiri ja esineja">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38994" y="1908121"/>
            <a:ext cx="7772400" cy="792088"/>
          </a:xfrm>
        </p:spPr>
        <p:txBody>
          <a:bodyPr/>
          <a:lstStyle>
            <a:lvl1pPr algn="l">
              <a:defRPr sz="7200"/>
            </a:lvl1pPr>
          </a:lstStyle>
          <a:p>
            <a:r>
              <a:rPr lang="et-EE" dirty="0" smtClean="0"/>
              <a:t>Pealkiri</a:t>
            </a:r>
            <a:endParaRPr lang="et-EE" dirty="0"/>
          </a:p>
        </p:txBody>
      </p:sp>
      <p:sp>
        <p:nvSpPr>
          <p:cNvPr id="3" name="Subtitle 2"/>
          <p:cNvSpPr>
            <a:spLocks noGrp="1"/>
          </p:cNvSpPr>
          <p:nvPr>
            <p:ph type="subTitle" idx="1" hasCustomPrompt="1"/>
          </p:nvPr>
        </p:nvSpPr>
        <p:spPr>
          <a:xfrm>
            <a:off x="1843607" y="3861048"/>
            <a:ext cx="6547917" cy="863352"/>
          </a:xfrm>
          <a:prstGeom prst="rect">
            <a:avLst/>
          </a:prstGeom>
        </p:spPr>
        <p:txBody>
          <a:bodyPr>
            <a:normAutofit/>
          </a:bodyPr>
          <a:lstStyle>
            <a:lvl1pPr marL="0" indent="0" algn="l">
              <a:buNone/>
              <a:defRPr sz="4800" b="1" baseline="0">
                <a:solidFill>
                  <a:srgbClr val="772622"/>
                </a:solidFill>
                <a:latin typeface="Myriad Pro"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dirty="0" smtClean="0"/>
              <a:t>Esineja Nimi</a:t>
            </a:r>
            <a:endParaRPr lang="et-EE"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sp>
        <p:nvSpPr>
          <p:cNvPr id="12" name="Text Placeholder 11"/>
          <p:cNvSpPr>
            <a:spLocks noGrp="1"/>
          </p:cNvSpPr>
          <p:nvPr>
            <p:ph type="body" sz="quarter" idx="13" hasCustomPrompt="1"/>
          </p:nvPr>
        </p:nvSpPr>
        <p:spPr>
          <a:xfrm>
            <a:off x="711199" y="2772217"/>
            <a:ext cx="7680325" cy="914400"/>
          </a:xfrm>
        </p:spPr>
        <p:txBody>
          <a:bodyPr/>
          <a:lstStyle>
            <a:lvl1pPr algn="l">
              <a:defRPr sz="3200"/>
            </a:lvl1pPr>
          </a:lstStyle>
          <a:p>
            <a:r>
              <a:rPr lang="et-EE" sz="4000" b="0" dirty="0" smtClean="0">
                <a:latin typeface="Myriad Pro" pitchFamily="34" charset="0"/>
              </a:rPr>
              <a:t>Alapealkiri</a:t>
            </a:r>
            <a:endParaRPr lang="et-EE" sz="4000" b="0" dirty="0">
              <a:latin typeface="Myriad Pro" pitchFamily="34" charset="0"/>
            </a:endParaRPr>
          </a:p>
        </p:txBody>
      </p:sp>
      <p:sp>
        <p:nvSpPr>
          <p:cNvPr id="16" name="Text Placeholder 15"/>
          <p:cNvSpPr>
            <a:spLocks noGrp="1"/>
          </p:cNvSpPr>
          <p:nvPr>
            <p:ph type="body" sz="quarter" idx="14" hasCustomPrompt="1"/>
          </p:nvPr>
        </p:nvSpPr>
        <p:spPr>
          <a:xfrm>
            <a:off x="1847849" y="4757468"/>
            <a:ext cx="6543676" cy="1090881"/>
          </a:xfrm>
        </p:spPr>
        <p:txBody>
          <a:bodyPr/>
          <a:lstStyle>
            <a:lvl1pPr algn="l">
              <a:defRPr/>
            </a:lvl1pPr>
          </a:lstStyle>
          <a:p>
            <a:r>
              <a:rPr lang="et-EE" sz="3200" b="0" dirty="0" smtClean="0">
                <a:latin typeface="Myriad Pro" pitchFamily="34" charset="0"/>
              </a:rPr>
              <a:t>Ametinimetus</a:t>
            </a:r>
            <a:endParaRPr lang="et-EE" sz="3200" b="0" dirty="0">
              <a:latin typeface="Myriad Pro" pitchFamily="34" charset="0"/>
            </a:endParaRPr>
          </a:p>
        </p:txBody>
      </p:sp>
      <p:sp>
        <p:nvSpPr>
          <p:cNvPr id="17" name="TextBox 16"/>
          <p:cNvSpPr txBox="1"/>
          <p:nvPr/>
        </p:nvSpPr>
        <p:spPr>
          <a:xfrm>
            <a:off x="7315200" y="6251377"/>
            <a:ext cx="1397627" cy="307777"/>
          </a:xfrm>
          <a:prstGeom prst="rect">
            <a:avLst/>
          </a:prstGeom>
          <a:noFill/>
        </p:spPr>
        <p:txBody>
          <a:bodyPr wrap="none" rtlCol="0">
            <a:spAutoFit/>
          </a:bodyPr>
          <a:lstStyle/>
          <a:p>
            <a:r>
              <a:rPr lang="et-EE" sz="1400" b="1" dirty="0" smtClean="0">
                <a:solidFill>
                  <a:srgbClr val="9F9159"/>
                </a:solidFill>
              </a:rPr>
              <a:t>Homse hoidjad</a:t>
            </a:r>
            <a:endParaRPr lang="et-EE" sz="1400" b="1" dirty="0">
              <a:solidFill>
                <a:srgbClr val="9F9159"/>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sp>
        <p:nvSpPr>
          <p:cNvPr id="10" name="TextBox 9"/>
          <p:cNvSpPr txBox="1"/>
          <p:nvPr userDrawn="1"/>
        </p:nvSpPr>
        <p:spPr>
          <a:xfrm>
            <a:off x="7315200" y="6251377"/>
            <a:ext cx="1397627" cy="307777"/>
          </a:xfrm>
          <a:prstGeom prst="rect">
            <a:avLst/>
          </a:prstGeom>
          <a:noFill/>
        </p:spPr>
        <p:txBody>
          <a:bodyPr wrap="none" rtlCol="0">
            <a:spAutoFit/>
          </a:bodyPr>
          <a:lstStyle/>
          <a:p>
            <a:r>
              <a:rPr lang="et-EE" sz="1400" b="1" dirty="0" smtClean="0">
                <a:solidFill>
                  <a:srgbClr val="9F9159"/>
                </a:solidFill>
              </a:rPr>
              <a:t>Homse hoidjad</a:t>
            </a:r>
            <a:endParaRPr lang="et-EE" sz="1400" b="1" dirty="0">
              <a:solidFill>
                <a:srgbClr val="9F9159"/>
              </a:solidFill>
            </a:endParaRPr>
          </a:p>
        </p:txBody>
      </p:sp>
    </p:spTree>
    <p:extLst>
      <p:ext uri="{BB962C8B-B14F-4D97-AF65-F5344CB8AC3E}">
        <p14:creationId xmlns:p14="http://schemas.microsoft.com/office/powerpoint/2010/main" val="42532462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kstiSlai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3390" y="1448255"/>
            <a:ext cx="7772400" cy="828617"/>
          </a:xfrm>
        </p:spPr>
        <p:txBody>
          <a:bodyPr/>
          <a:lstStyle>
            <a:lvl1pPr algn="l">
              <a:defRPr sz="7200"/>
            </a:lvl1pPr>
          </a:lstStyle>
          <a:p>
            <a:r>
              <a:rPr lang="et-EE" dirty="0" smtClean="0"/>
              <a:t>Pealkiri</a:t>
            </a:r>
            <a:endParaRPr lang="et-EE"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sp>
        <p:nvSpPr>
          <p:cNvPr id="13" name="Text Placeholder 12"/>
          <p:cNvSpPr>
            <a:spLocks noGrp="1"/>
          </p:cNvSpPr>
          <p:nvPr>
            <p:ph type="body" sz="quarter" idx="14" hasCustomPrompt="1"/>
          </p:nvPr>
        </p:nvSpPr>
        <p:spPr>
          <a:xfrm>
            <a:off x="704849" y="2337801"/>
            <a:ext cx="7705725" cy="628650"/>
          </a:xfrm>
        </p:spPr>
        <p:txBody>
          <a:bodyPr/>
          <a:lstStyle>
            <a:lvl1pPr algn="l">
              <a:defRPr sz="3200"/>
            </a:lvl1pPr>
          </a:lstStyle>
          <a:p>
            <a:r>
              <a:rPr lang="et-EE" sz="4000" b="0" dirty="0" smtClean="0">
                <a:latin typeface="Myriad Pro" pitchFamily="34" charset="0"/>
              </a:rPr>
              <a:t>Alapealkiri</a:t>
            </a:r>
            <a:endParaRPr lang="et-EE" sz="4000" b="0" dirty="0">
              <a:latin typeface="Myriad Pro" pitchFamily="34" charset="0"/>
            </a:endParaRPr>
          </a:p>
        </p:txBody>
      </p:sp>
      <p:sp>
        <p:nvSpPr>
          <p:cNvPr id="17" name="Text Placeholder 16"/>
          <p:cNvSpPr>
            <a:spLocks noGrp="1"/>
          </p:cNvSpPr>
          <p:nvPr>
            <p:ph type="body" sz="quarter" idx="16" hasCustomPrompt="1"/>
          </p:nvPr>
        </p:nvSpPr>
        <p:spPr>
          <a:xfrm>
            <a:off x="701674" y="3362325"/>
            <a:ext cx="7775576" cy="369332"/>
          </a:xfrm>
        </p:spPr>
        <p:txBody>
          <a:bodyPr>
            <a:spAutoFit/>
          </a:bodyPr>
          <a:lstStyle>
            <a:lvl1pPr algn="l">
              <a:defRPr sz="1800"/>
            </a:lvl1pPr>
          </a:lstStyle>
          <a:p>
            <a:pPr lvl="0"/>
            <a:r>
              <a:rPr lang="et-EE" dirty="0" smtClean="0"/>
              <a:t>tekstiplokk</a:t>
            </a:r>
            <a:endParaRPr lang="et-EE" dirty="0"/>
          </a:p>
        </p:txBody>
      </p:sp>
      <p:sp>
        <p:nvSpPr>
          <p:cNvPr id="18" name="TextBox 17"/>
          <p:cNvSpPr txBox="1"/>
          <p:nvPr/>
        </p:nvSpPr>
        <p:spPr>
          <a:xfrm>
            <a:off x="7315200" y="6251377"/>
            <a:ext cx="1397627" cy="307777"/>
          </a:xfrm>
          <a:prstGeom prst="rect">
            <a:avLst/>
          </a:prstGeom>
          <a:noFill/>
        </p:spPr>
        <p:txBody>
          <a:bodyPr wrap="none" rtlCol="0">
            <a:spAutoFit/>
          </a:bodyPr>
          <a:lstStyle/>
          <a:p>
            <a:r>
              <a:rPr lang="et-EE" sz="1400" b="1" dirty="0" smtClean="0">
                <a:solidFill>
                  <a:srgbClr val="9F9159"/>
                </a:solidFill>
              </a:rPr>
              <a:t>Homse hoidjad</a:t>
            </a:r>
            <a:endParaRPr lang="et-EE" sz="1400" b="1" dirty="0">
              <a:solidFill>
                <a:srgbClr val="9F9159"/>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sp>
        <p:nvSpPr>
          <p:cNvPr id="10" name="TextBox 9"/>
          <p:cNvSpPr txBox="1"/>
          <p:nvPr userDrawn="1"/>
        </p:nvSpPr>
        <p:spPr>
          <a:xfrm>
            <a:off x="7315200" y="6251377"/>
            <a:ext cx="1397627" cy="307777"/>
          </a:xfrm>
          <a:prstGeom prst="rect">
            <a:avLst/>
          </a:prstGeom>
          <a:noFill/>
        </p:spPr>
        <p:txBody>
          <a:bodyPr wrap="none" rtlCol="0">
            <a:spAutoFit/>
          </a:bodyPr>
          <a:lstStyle/>
          <a:p>
            <a:r>
              <a:rPr lang="et-EE" sz="1400" b="1" dirty="0" smtClean="0">
                <a:solidFill>
                  <a:srgbClr val="9F9159"/>
                </a:solidFill>
              </a:rPr>
              <a:t>Homse hoidjad</a:t>
            </a:r>
            <a:endParaRPr lang="et-EE" sz="1400" b="1" dirty="0">
              <a:solidFill>
                <a:srgbClr val="9F9159"/>
              </a:solidFill>
            </a:endParaRPr>
          </a:p>
        </p:txBody>
      </p:sp>
    </p:spTree>
    <p:extLst>
      <p:ext uri="{BB962C8B-B14F-4D97-AF65-F5344CB8AC3E}">
        <p14:creationId xmlns:p14="http://schemas.microsoft.com/office/powerpoint/2010/main" val="2281855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Slide">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sp>
        <p:nvSpPr>
          <p:cNvPr id="12" name="TextBox 11"/>
          <p:cNvSpPr txBox="1"/>
          <p:nvPr userDrawn="1"/>
        </p:nvSpPr>
        <p:spPr>
          <a:xfrm>
            <a:off x="7315200" y="6251377"/>
            <a:ext cx="1397627" cy="307777"/>
          </a:xfrm>
          <a:prstGeom prst="rect">
            <a:avLst/>
          </a:prstGeom>
          <a:noFill/>
        </p:spPr>
        <p:txBody>
          <a:bodyPr wrap="none" rtlCol="0">
            <a:spAutoFit/>
          </a:bodyPr>
          <a:lstStyle/>
          <a:p>
            <a:r>
              <a:rPr lang="et-EE" sz="1400" b="1" dirty="0" smtClean="0">
                <a:solidFill>
                  <a:srgbClr val="9F9159"/>
                </a:solidFill>
              </a:rPr>
              <a:t>Homse hoidjad</a:t>
            </a:r>
            <a:endParaRPr lang="et-EE" sz="1400" b="1" dirty="0">
              <a:solidFill>
                <a:srgbClr val="9F9159"/>
              </a:solidFill>
            </a:endParaRPr>
          </a:p>
        </p:txBody>
      </p:sp>
      <p:sp>
        <p:nvSpPr>
          <p:cNvPr id="13" name="Title 1"/>
          <p:cNvSpPr>
            <a:spLocks noGrp="1"/>
          </p:cNvSpPr>
          <p:nvPr>
            <p:ph type="ctrTitle" hasCustomPrompt="1"/>
          </p:nvPr>
        </p:nvSpPr>
        <p:spPr>
          <a:xfrm>
            <a:off x="643390" y="1448255"/>
            <a:ext cx="7772400" cy="828617"/>
          </a:xfrm>
        </p:spPr>
        <p:txBody>
          <a:bodyPr/>
          <a:lstStyle>
            <a:lvl1pPr algn="l">
              <a:defRPr sz="7200"/>
            </a:lvl1pPr>
          </a:lstStyle>
          <a:p>
            <a:r>
              <a:rPr lang="et-EE" dirty="0" smtClean="0"/>
              <a:t>Pealkiri</a:t>
            </a:r>
            <a:endParaRPr lang="et-EE" dirty="0"/>
          </a:p>
        </p:txBody>
      </p:sp>
      <p:sp>
        <p:nvSpPr>
          <p:cNvPr id="14" name="Text Placeholder 12"/>
          <p:cNvSpPr>
            <a:spLocks noGrp="1"/>
          </p:cNvSpPr>
          <p:nvPr>
            <p:ph type="body" sz="quarter" idx="14" hasCustomPrompt="1"/>
          </p:nvPr>
        </p:nvSpPr>
        <p:spPr>
          <a:xfrm>
            <a:off x="704849" y="2337801"/>
            <a:ext cx="7705725" cy="628650"/>
          </a:xfrm>
        </p:spPr>
        <p:txBody>
          <a:bodyPr/>
          <a:lstStyle>
            <a:lvl1pPr algn="l">
              <a:defRPr sz="3200"/>
            </a:lvl1pPr>
          </a:lstStyle>
          <a:p>
            <a:r>
              <a:rPr lang="et-EE" sz="4000" b="0" dirty="0" smtClean="0">
                <a:latin typeface="Myriad Pro" pitchFamily="34" charset="0"/>
              </a:rPr>
              <a:t>Alapealkiri</a:t>
            </a:r>
            <a:endParaRPr lang="et-EE" sz="4000" b="0" dirty="0">
              <a:latin typeface="Myriad Pro" pitchFamily="34" charset="0"/>
            </a:endParaRPr>
          </a:p>
        </p:txBody>
      </p:sp>
      <p:sp>
        <p:nvSpPr>
          <p:cNvPr id="16" name="Text Placeholder 15"/>
          <p:cNvSpPr>
            <a:spLocks noGrp="1"/>
          </p:cNvSpPr>
          <p:nvPr>
            <p:ph type="body" sz="quarter" idx="16" hasCustomPrompt="1"/>
          </p:nvPr>
        </p:nvSpPr>
        <p:spPr>
          <a:xfrm>
            <a:off x="701674" y="3352800"/>
            <a:ext cx="7727951" cy="1034129"/>
          </a:xfrm>
        </p:spPr>
        <p:txBody>
          <a:bodyPr wrap="square">
            <a:spAutoFit/>
          </a:bodyPr>
          <a:lstStyle>
            <a:lvl1pPr marL="285750" indent="-285750" algn="l">
              <a:buClr>
                <a:srgbClr val="772622"/>
              </a:buClr>
              <a:buSzPct val="130000"/>
              <a:buFont typeface="Arial" pitchFamily="34" charset="0"/>
              <a:buChar char="•"/>
              <a:defRPr sz="1800"/>
            </a:lvl1pPr>
          </a:lstStyle>
          <a:p>
            <a:pPr lvl="0"/>
            <a:r>
              <a:rPr lang="et-EE" dirty="0" smtClean="0"/>
              <a:t>Tekstiplokk</a:t>
            </a:r>
          </a:p>
          <a:p>
            <a:pPr lvl="0"/>
            <a:r>
              <a:rPr lang="et-EE" dirty="0" smtClean="0"/>
              <a:t>Kj.g.g.g.g.</a:t>
            </a:r>
          </a:p>
          <a:p>
            <a:pPr lvl="0"/>
            <a:r>
              <a:rPr lang="et-EE" dirty="0" smtClean="0"/>
              <a:t>ykurykk</a:t>
            </a:r>
            <a:endParaRPr lang="et-EE" dirty="0"/>
          </a:p>
        </p:txBody>
      </p:sp>
    </p:spTree>
    <p:extLst>
      <p:ext uri="{BB962C8B-B14F-4D97-AF65-F5344CB8AC3E}">
        <p14:creationId xmlns:p14="http://schemas.microsoft.com/office/powerpoint/2010/main" val="21677174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kem tekst ja graafik">
    <p:bg>
      <p:bgPr>
        <a:solidFill>
          <a:schemeClr val="bg1"/>
        </a:solidFill>
        <a:effectLst/>
      </p:bgPr>
    </p:b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681491" y="1532076"/>
            <a:ext cx="4442960" cy="1077218"/>
          </a:xfrm>
        </p:spPr>
        <p:txBody>
          <a:bodyPr wrap="square" anchor="t" anchorCtr="0">
            <a:noAutofit/>
          </a:bodyPr>
          <a:lstStyle>
            <a:lvl1pPr algn="l">
              <a:defRPr sz="3200"/>
            </a:lvl1pPr>
          </a:lstStyle>
          <a:p>
            <a:r>
              <a:rPr lang="et-EE" dirty="0" smtClean="0"/>
              <a:t>Pikemat sorti pealkiri ja suurem tekstimassiiv</a:t>
            </a:r>
            <a:endParaRPr lang="et-EE" dirty="0"/>
          </a:p>
        </p:txBody>
      </p:sp>
      <p:sp>
        <p:nvSpPr>
          <p:cNvPr id="5" name="Text Placeholder 16"/>
          <p:cNvSpPr>
            <a:spLocks noGrp="1"/>
          </p:cNvSpPr>
          <p:nvPr>
            <p:ph type="body" sz="quarter" idx="16" hasCustomPrompt="1"/>
          </p:nvPr>
        </p:nvSpPr>
        <p:spPr>
          <a:xfrm>
            <a:off x="701674" y="2924174"/>
            <a:ext cx="4489451" cy="2962275"/>
          </a:xfrm>
        </p:spPr>
        <p:txBody>
          <a:bodyPr wrap="square">
            <a:noAutofit/>
          </a:bodyPr>
          <a:lstStyle>
            <a:lvl1pPr algn="l">
              <a:lnSpc>
                <a:spcPts val="1700"/>
              </a:lnSpc>
              <a:spcBef>
                <a:spcPts val="0"/>
              </a:spcBef>
              <a:spcAft>
                <a:spcPts val="1200"/>
              </a:spcAft>
              <a:defRPr sz="1300"/>
            </a:lvl1pPr>
          </a:lstStyle>
          <a:p>
            <a:pPr lvl="0"/>
            <a:r>
              <a:rPr lang="et-EE" dirty="0" smtClean="0"/>
              <a:t>Tekstiplokk kus on palju palju teksti Ut wisi enim ad minim veniam, quis nostrud exerci tation ullamcorper. Lorem ipsum dolor sit amet, consectetuer adipiscing elit, sed diam nonummy nibh euismod tincidunt ut laoreet Ut wisi enim ad minim veniam, quis nostrud exerci tation ullamcorper. Lorem ipsum dolor sit amet, consectetuer adipiscing elit, sed diam nonummy nibh euismod tincidunt ut laoreet</a:t>
            </a:r>
          </a:p>
          <a:p>
            <a:pPr lvl="0"/>
            <a:r>
              <a:rPr lang="et-EE" dirty="0" smtClean="0"/>
              <a:t>Ut wisi enim ad minim veniam, quis nostrud exerci tation ullamcorper. Lorem ipsum dolor sit amet, consectetuer adipiscing elit, sed diam nonummy nibh euismod tincidunt ut laoreet</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sp>
        <p:nvSpPr>
          <p:cNvPr id="7" name="TextBox 6"/>
          <p:cNvSpPr txBox="1"/>
          <p:nvPr userDrawn="1"/>
        </p:nvSpPr>
        <p:spPr>
          <a:xfrm>
            <a:off x="7315200" y="6251377"/>
            <a:ext cx="1397627" cy="307777"/>
          </a:xfrm>
          <a:prstGeom prst="rect">
            <a:avLst/>
          </a:prstGeom>
          <a:noFill/>
        </p:spPr>
        <p:txBody>
          <a:bodyPr wrap="none" rtlCol="0">
            <a:spAutoFit/>
          </a:bodyPr>
          <a:lstStyle/>
          <a:p>
            <a:r>
              <a:rPr lang="et-EE" sz="1400" b="1" dirty="0" smtClean="0">
                <a:solidFill>
                  <a:srgbClr val="9F9159"/>
                </a:solidFill>
              </a:rPr>
              <a:t>Homse hoidjad</a:t>
            </a:r>
            <a:endParaRPr lang="et-EE" sz="1400" b="1" dirty="0">
              <a:solidFill>
                <a:srgbClr val="9F9159"/>
              </a:solidFill>
            </a:endParaRPr>
          </a:p>
        </p:txBody>
      </p:sp>
      <p:sp>
        <p:nvSpPr>
          <p:cNvPr id="8" name="Text Placeholder 16"/>
          <p:cNvSpPr>
            <a:spLocks noGrp="1"/>
          </p:cNvSpPr>
          <p:nvPr>
            <p:ph type="body" sz="quarter" idx="17" hasCustomPrompt="1"/>
          </p:nvPr>
        </p:nvSpPr>
        <p:spPr>
          <a:xfrm>
            <a:off x="5505449" y="1638301"/>
            <a:ext cx="3124201" cy="1428750"/>
          </a:xfrm>
        </p:spPr>
        <p:txBody>
          <a:bodyPr wrap="square">
            <a:noAutofit/>
          </a:bodyPr>
          <a:lstStyle>
            <a:lvl1pPr algn="l">
              <a:lnSpc>
                <a:spcPts val="1700"/>
              </a:lnSpc>
              <a:spcBef>
                <a:spcPts val="0"/>
              </a:spcBef>
              <a:spcAft>
                <a:spcPts val="1200"/>
              </a:spcAft>
              <a:defRPr sz="1300"/>
            </a:lvl1pPr>
          </a:lstStyle>
          <a:p>
            <a:pPr lvl="0"/>
            <a:r>
              <a:rPr lang="et-EE" dirty="0" smtClean="0"/>
              <a:t>Tekstiplokk kus on palju palju teksti Ut wisi enim ad minim veniam, quis nostrud exerci tation ullamcorper. Lorem ipsum dolor sit amet, consectetuer adipiscing elit, sed diam nonummy nibh euismod tincidunt ut laoreet</a:t>
            </a:r>
            <a:endParaRPr lang="et-EE" dirty="0"/>
          </a:p>
        </p:txBody>
      </p:sp>
      <p:sp>
        <p:nvSpPr>
          <p:cNvPr id="12" name="Chart Placeholder 11"/>
          <p:cNvSpPr>
            <a:spLocks noGrp="1"/>
          </p:cNvSpPr>
          <p:nvPr>
            <p:ph type="chart" sz="quarter" idx="18" hasCustomPrompt="1"/>
          </p:nvPr>
        </p:nvSpPr>
        <p:spPr>
          <a:xfrm>
            <a:off x="5525127" y="3562350"/>
            <a:ext cx="3187700" cy="2324100"/>
          </a:xfrm>
        </p:spPr>
        <p:txBody>
          <a:bodyPr>
            <a:normAutofit/>
          </a:bodyPr>
          <a:lstStyle>
            <a:lvl1pPr algn="l">
              <a:defRPr sz="2000" b="1"/>
            </a:lvl1pPr>
          </a:lstStyle>
          <a:p>
            <a:r>
              <a:rPr lang="et-EE" dirty="0" smtClean="0"/>
              <a:t>Graafiku nimetus</a:t>
            </a:r>
            <a:endParaRPr lang="et-EE" dirty="0"/>
          </a:p>
        </p:txBody>
      </p:sp>
    </p:spTree>
    <p:extLst>
      <p:ext uri="{BB962C8B-B14F-4D97-AF65-F5344CB8AC3E}">
        <p14:creationId xmlns:p14="http://schemas.microsoft.com/office/powerpoint/2010/main" val="24491674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kem tekst">
    <p:bg>
      <p:bgPr>
        <a:solidFill>
          <a:schemeClr val="bg1"/>
        </a:solidFill>
        <a:effectLst/>
      </p:bgPr>
    </p:b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681491" y="1532076"/>
            <a:ext cx="4442960" cy="1077218"/>
          </a:xfrm>
        </p:spPr>
        <p:txBody>
          <a:bodyPr wrap="square" anchor="t" anchorCtr="0">
            <a:noAutofit/>
          </a:bodyPr>
          <a:lstStyle>
            <a:lvl1pPr algn="l">
              <a:defRPr sz="3200"/>
            </a:lvl1pPr>
          </a:lstStyle>
          <a:p>
            <a:r>
              <a:rPr lang="et-EE" dirty="0" smtClean="0"/>
              <a:t>Pikemat sorti pealkiri ja suurem tekstimassiiv</a:t>
            </a:r>
            <a:endParaRPr lang="et-EE" dirty="0"/>
          </a:p>
        </p:txBody>
      </p:sp>
      <p:sp>
        <p:nvSpPr>
          <p:cNvPr id="5" name="Text Placeholder 16"/>
          <p:cNvSpPr>
            <a:spLocks noGrp="1"/>
          </p:cNvSpPr>
          <p:nvPr>
            <p:ph type="body" sz="quarter" idx="16" hasCustomPrompt="1"/>
          </p:nvPr>
        </p:nvSpPr>
        <p:spPr>
          <a:xfrm>
            <a:off x="701674" y="2924174"/>
            <a:ext cx="4489451" cy="2962275"/>
          </a:xfrm>
        </p:spPr>
        <p:txBody>
          <a:bodyPr wrap="square">
            <a:noAutofit/>
          </a:bodyPr>
          <a:lstStyle>
            <a:lvl1pPr algn="l">
              <a:lnSpc>
                <a:spcPts val="1700"/>
              </a:lnSpc>
              <a:spcBef>
                <a:spcPts val="0"/>
              </a:spcBef>
              <a:spcAft>
                <a:spcPts val="1200"/>
              </a:spcAft>
              <a:defRPr sz="1300"/>
            </a:lvl1pPr>
          </a:lstStyle>
          <a:p>
            <a:pPr lvl="0"/>
            <a:r>
              <a:rPr lang="et-EE" dirty="0" smtClean="0"/>
              <a:t>Tekstiplokk kus on palju palju teksti Ut wisi enim ad minim veniam, quis nostrud exerci tation ullamcorper. Lorem ipsum dolor sit amet, consectetuer adipiscing elit, sed diam nonummy nibh euismod tincidunt ut laoreet Ut wisi enim ad minim veniam, quis nostrud exerci tation ullamcorper. Lorem ipsum dolor sit amet, consectetuer adipiscing elit, sed diam nonummy nibh euismod tincidunt ut laoreet</a:t>
            </a:r>
          </a:p>
          <a:p>
            <a:pPr lvl="0"/>
            <a:r>
              <a:rPr lang="et-EE" dirty="0" smtClean="0"/>
              <a:t>Ut wisi enim ad minim veniam, quis nostrud exerci tation ullamcorper. Lorem ipsum dolor sit amet, consectetuer adipiscing elit, sed diam nonummy nibh euismod tincidunt ut laoreet</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sp>
        <p:nvSpPr>
          <p:cNvPr id="7" name="TextBox 6"/>
          <p:cNvSpPr txBox="1"/>
          <p:nvPr userDrawn="1"/>
        </p:nvSpPr>
        <p:spPr>
          <a:xfrm>
            <a:off x="7315200" y="6251377"/>
            <a:ext cx="1397627" cy="307777"/>
          </a:xfrm>
          <a:prstGeom prst="rect">
            <a:avLst/>
          </a:prstGeom>
          <a:noFill/>
        </p:spPr>
        <p:txBody>
          <a:bodyPr wrap="none" rtlCol="0">
            <a:spAutoFit/>
          </a:bodyPr>
          <a:lstStyle/>
          <a:p>
            <a:r>
              <a:rPr lang="et-EE" sz="1400" b="1" dirty="0" smtClean="0">
                <a:solidFill>
                  <a:srgbClr val="9F9159"/>
                </a:solidFill>
              </a:rPr>
              <a:t>Homse hoidjad</a:t>
            </a:r>
            <a:endParaRPr lang="et-EE" sz="1400" b="1" dirty="0">
              <a:solidFill>
                <a:srgbClr val="9F9159"/>
              </a:solidFill>
            </a:endParaRPr>
          </a:p>
        </p:txBody>
      </p:sp>
      <p:sp>
        <p:nvSpPr>
          <p:cNvPr id="8" name="Text Placeholder 16"/>
          <p:cNvSpPr>
            <a:spLocks noGrp="1"/>
          </p:cNvSpPr>
          <p:nvPr>
            <p:ph type="body" sz="quarter" idx="17" hasCustomPrompt="1"/>
          </p:nvPr>
        </p:nvSpPr>
        <p:spPr>
          <a:xfrm>
            <a:off x="5505449" y="1638300"/>
            <a:ext cx="3124201" cy="4267200"/>
          </a:xfrm>
        </p:spPr>
        <p:txBody>
          <a:bodyPr wrap="square">
            <a:noAutofit/>
          </a:bodyPr>
          <a:lstStyle>
            <a:lvl1pPr algn="l">
              <a:lnSpc>
                <a:spcPts val="1700"/>
              </a:lnSpc>
              <a:spcBef>
                <a:spcPts val="0"/>
              </a:spcBef>
              <a:spcAft>
                <a:spcPts val="1200"/>
              </a:spcAft>
              <a:defRPr sz="1300"/>
            </a:lvl1pPr>
          </a:lstStyle>
          <a:p>
            <a:pPr lvl="0"/>
            <a:r>
              <a:rPr lang="et-EE" dirty="0" smtClean="0"/>
              <a:t>Tekstiplokk kus on palju palju teksti Ut wisi enim ad minim veniam, quis nostrud exerci tation ullamcorper. Lorem ipsum dolor sit amet, consectetuer adipiscing elit, sed diam nonummy nibh euismod tincidunt ut laoreet</a:t>
            </a:r>
            <a:endParaRPr lang="et-EE" dirty="0"/>
          </a:p>
        </p:txBody>
      </p:sp>
    </p:spTree>
    <p:extLst>
      <p:ext uri="{BB962C8B-B14F-4D97-AF65-F5344CB8AC3E}">
        <p14:creationId xmlns:p14="http://schemas.microsoft.com/office/powerpoint/2010/main" val="40135235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kem tekst+graafik pildina">
    <p:bg>
      <p:bgPr>
        <a:solidFill>
          <a:schemeClr val="bg1"/>
        </a:solidFill>
        <a:effectLst/>
      </p:bgPr>
    </p:bg>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681491" y="1532076"/>
            <a:ext cx="4442960" cy="1077218"/>
          </a:xfrm>
        </p:spPr>
        <p:txBody>
          <a:bodyPr wrap="square" anchor="t" anchorCtr="0">
            <a:noAutofit/>
          </a:bodyPr>
          <a:lstStyle>
            <a:lvl1pPr algn="l">
              <a:defRPr sz="3200"/>
            </a:lvl1pPr>
          </a:lstStyle>
          <a:p>
            <a:r>
              <a:rPr lang="et-EE" dirty="0" smtClean="0"/>
              <a:t>Pikemat sorti pealkiri ja suurem tekstimassiiv</a:t>
            </a:r>
            <a:endParaRPr lang="et-EE" dirty="0"/>
          </a:p>
        </p:txBody>
      </p:sp>
      <p:sp>
        <p:nvSpPr>
          <p:cNvPr id="5" name="Text Placeholder 16"/>
          <p:cNvSpPr>
            <a:spLocks noGrp="1"/>
          </p:cNvSpPr>
          <p:nvPr>
            <p:ph type="body" sz="quarter" idx="16" hasCustomPrompt="1"/>
          </p:nvPr>
        </p:nvSpPr>
        <p:spPr>
          <a:xfrm>
            <a:off x="701674" y="2924174"/>
            <a:ext cx="4489451" cy="2962275"/>
          </a:xfrm>
        </p:spPr>
        <p:txBody>
          <a:bodyPr wrap="square">
            <a:noAutofit/>
          </a:bodyPr>
          <a:lstStyle>
            <a:lvl1pPr algn="l">
              <a:lnSpc>
                <a:spcPts val="1700"/>
              </a:lnSpc>
              <a:spcBef>
                <a:spcPts val="0"/>
              </a:spcBef>
              <a:spcAft>
                <a:spcPts val="1200"/>
              </a:spcAft>
              <a:defRPr sz="1300"/>
            </a:lvl1pPr>
          </a:lstStyle>
          <a:p>
            <a:pPr lvl="0"/>
            <a:r>
              <a:rPr lang="et-EE" dirty="0" smtClean="0"/>
              <a:t>Tekstiplokk kus on palju palju teksti Ut wisi enim ad minim veniam, quis nostrud exerci tation ullamcorper. Lorem ipsum dolor sit amet, consectetuer adipiscing elit, sed diam nonummy nibh euismod tincidunt ut laoreet Ut wisi enim ad minim veniam, quis nostrud exerci tation ullamcorper. Lorem ipsum dolor sit amet, consectetuer adipiscing elit, sed diam nonummy nibh euismod tincidunt ut laoreet</a:t>
            </a:r>
          </a:p>
          <a:p>
            <a:pPr lvl="0"/>
            <a:r>
              <a:rPr lang="et-EE" dirty="0" smtClean="0"/>
              <a:t>Ut wisi enim ad minim veniam, quis nostrud exerci tation ullamcorper. Lorem ipsum dolor sit amet, consectetuer adipiscing elit, sed diam nonummy nibh euismod tincidunt ut laoreet</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5312" y="449364"/>
            <a:ext cx="3312368" cy="459356"/>
          </a:xfrm>
          <a:prstGeom prst="rect">
            <a:avLst/>
          </a:prstGeom>
        </p:spPr>
      </p:pic>
      <p:sp>
        <p:nvSpPr>
          <p:cNvPr id="7" name="TextBox 6"/>
          <p:cNvSpPr txBox="1"/>
          <p:nvPr userDrawn="1"/>
        </p:nvSpPr>
        <p:spPr>
          <a:xfrm>
            <a:off x="7315200" y="6251377"/>
            <a:ext cx="1397627" cy="307777"/>
          </a:xfrm>
          <a:prstGeom prst="rect">
            <a:avLst/>
          </a:prstGeom>
          <a:noFill/>
        </p:spPr>
        <p:txBody>
          <a:bodyPr wrap="none" rtlCol="0">
            <a:spAutoFit/>
          </a:bodyPr>
          <a:lstStyle/>
          <a:p>
            <a:r>
              <a:rPr lang="et-EE" sz="1400" b="1" dirty="0" smtClean="0">
                <a:solidFill>
                  <a:srgbClr val="9F9159"/>
                </a:solidFill>
              </a:rPr>
              <a:t>Homse hoidjad</a:t>
            </a:r>
            <a:endParaRPr lang="et-EE" sz="1400" b="1" dirty="0">
              <a:solidFill>
                <a:srgbClr val="9F9159"/>
              </a:solidFill>
            </a:endParaRPr>
          </a:p>
        </p:txBody>
      </p:sp>
      <p:sp>
        <p:nvSpPr>
          <p:cNvPr id="8" name="Text Placeholder 16"/>
          <p:cNvSpPr>
            <a:spLocks noGrp="1"/>
          </p:cNvSpPr>
          <p:nvPr>
            <p:ph type="body" sz="quarter" idx="17" hasCustomPrompt="1"/>
          </p:nvPr>
        </p:nvSpPr>
        <p:spPr>
          <a:xfrm>
            <a:off x="5505449" y="1638300"/>
            <a:ext cx="3124201" cy="1447800"/>
          </a:xfrm>
        </p:spPr>
        <p:txBody>
          <a:bodyPr wrap="square">
            <a:noAutofit/>
          </a:bodyPr>
          <a:lstStyle>
            <a:lvl1pPr algn="l">
              <a:lnSpc>
                <a:spcPts val="1700"/>
              </a:lnSpc>
              <a:spcBef>
                <a:spcPts val="0"/>
              </a:spcBef>
              <a:spcAft>
                <a:spcPts val="1200"/>
              </a:spcAft>
              <a:defRPr sz="1300"/>
            </a:lvl1pPr>
          </a:lstStyle>
          <a:p>
            <a:pPr lvl="0"/>
            <a:r>
              <a:rPr lang="et-EE" dirty="0" smtClean="0"/>
              <a:t>Tekstiplokk kus on palju palju teksti Ut wisi enim ad minim veniam, quis nostrud exerci tation ullamcorper. Lorem ipsum dolor sit amet, consectetuer adipiscing elit, sed diam nonummy nibh euismod tincidunt ut laoreet</a:t>
            </a:r>
            <a:endParaRPr lang="et-EE" dirty="0"/>
          </a:p>
        </p:txBody>
      </p:sp>
      <p:sp>
        <p:nvSpPr>
          <p:cNvPr id="4" name="Picture Placeholder 3"/>
          <p:cNvSpPr>
            <a:spLocks noGrp="1"/>
          </p:cNvSpPr>
          <p:nvPr>
            <p:ph type="pic" sz="quarter" idx="18"/>
          </p:nvPr>
        </p:nvSpPr>
        <p:spPr>
          <a:xfrm>
            <a:off x="5517292" y="3762499"/>
            <a:ext cx="3150973" cy="1664524"/>
          </a:xfrm>
        </p:spPr>
        <p:txBody>
          <a:bodyPr/>
          <a:lstStyle/>
          <a:p>
            <a:r>
              <a:rPr lang="en-US" smtClean="0"/>
              <a:t>Click icon to add picture</a:t>
            </a:r>
            <a:endParaRPr lang="et-EE"/>
          </a:p>
        </p:txBody>
      </p:sp>
      <p:sp>
        <p:nvSpPr>
          <p:cNvPr id="10" name="Text Placeholder 9"/>
          <p:cNvSpPr>
            <a:spLocks noGrp="1"/>
          </p:cNvSpPr>
          <p:nvPr>
            <p:ph type="body" sz="quarter" idx="19" hasCustomPrompt="1"/>
          </p:nvPr>
        </p:nvSpPr>
        <p:spPr>
          <a:xfrm>
            <a:off x="5534025" y="5538850"/>
            <a:ext cx="3134240" cy="400050"/>
          </a:xfrm>
        </p:spPr>
        <p:txBody>
          <a:bodyPr>
            <a:noAutofit/>
          </a:bodyPr>
          <a:lstStyle>
            <a:lvl1pPr algn="l">
              <a:defRPr sz="1000" i="1" baseline="0">
                <a:solidFill>
                  <a:srgbClr val="772622"/>
                </a:solidFill>
              </a:defRPr>
            </a:lvl1pPr>
            <a:lvl2pPr algn="l">
              <a:defRPr sz="1000" i="1">
                <a:solidFill>
                  <a:srgbClr val="772622"/>
                </a:solidFill>
              </a:defRPr>
            </a:lvl2pPr>
            <a:lvl3pPr algn="l">
              <a:defRPr sz="1000" i="1">
                <a:solidFill>
                  <a:srgbClr val="772622"/>
                </a:solidFill>
              </a:defRPr>
            </a:lvl3pPr>
            <a:lvl4pPr algn="l">
              <a:defRPr sz="1000" i="1">
                <a:solidFill>
                  <a:srgbClr val="772622"/>
                </a:solidFill>
              </a:defRPr>
            </a:lvl4pPr>
            <a:lvl5pPr algn="l">
              <a:defRPr sz="1000" i="1">
                <a:solidFill>
                  <a:srgbClr val="772622"/>
                </a:solidFill>
              </a:defRPr>
            </a:lvl5pPr>
          </a:lstStyle>
          <a:p>
            <a:pPr lvl="0"/>
            <a:r>
              <a:rPr lang="et-EE" dirty="0" smtClean="0"/>
              <a:t>Kui  graafik tuua sisse pildina, siis siia tuleks graafiku seletus</a:t>
            </a:r>
            <a:endParaRPr lang="et-EE" dirty="0"/>
          </a:p>
        </p:txBody>
      </p:sp>
      <p:sp>
        <p:nvSpPr>
          <p:cNvPr id="12" name="Text Placeholder 11"/>
          <p:cNvSpPr>
            <a:spLocks noGrp="1"/>
          </p:cNvSpPr>
          <p:nvPr>
            <p:ph type="body" sz="quarter" idx="20" hasCustomPrompt="1"/>
          </p:nvPr>
        </p:nvSpPr>
        <p:spPr>
          <a:xfrm>
            <a:off x="5509312" y="3295650"/>
            <a:ext cx="3146596" cy="323850"/>
          </a:xfrm>
        </p:spPr>
        <p:txBody>
          <a:bodyPr>
            <a:noAutofit/>
          </a:bodyPr>
          <a:lstStyle>
            <a:lvl1pPr algn="l">
              <a:defRPr sz="2000" b="1"/>
            </a:lvl1pPr>
          </a:lstStyle>
          <a:p>
            <a:r>
              <a:rPr lang="et-EE" dirty="0" smtClean="0"/>
              <a:t>Graafiku nimetus</a:t>
            </a:r>
            <a:endParaRPr lang="et-EE" dirty="0"/>
          </a:p>
        </p:txBody>
      </p:sp>
    </p:spTree>
    <p:extLst>
      <p:ext uri="{BB962C8B-B14F-4D97-AF65-F5344CB8AC3E}">
        <p14:creationId xmlns:p14="http://schemas.microsoft.com/office/powerpoint/2010/main" val="33385926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2204864"/>
            <a:ext cx="8229600" cy="792088"/>
          </a:xfrm>
          <a:prstGeom prst="rect">
            <a:avLst/>
          </a:prstGeom>
        </p:spPr>
        <p:txBody>
          <a:bodyPr vert="horz" lIns="91440" tIns="45720" rIns="91440" bIns="45720" rtlCol="0" anchor="ctr">
            <a:noAutofit/>
          </a:bodyPr>
          <a:lstStyle/>
          <a:p>
            <a:r>
              <a:rPr lang="et-EE" dirty="0" smtClean="0"/>
              <a:t>Töö pealkiri</a:t>
            </a:r>
            <a:endParaRPr lang="et-EE" dirty="0"/>
          </a:p>
        </p:txBody>
      </p:sp>
      <p:sp>
        <p:nvSpPr>
          <p:cNvPr id="8" name="Text Placeholder 7"/>
          <p:cNvSpPr>
            <a:spLocks noGrp="1"/>
          </p:cNvSpPr>
          <p:nvPr>
            <p:ph type="body" idx="1"/>
          </p:nvPr>
        </p:nvSpPr>
        <p:spPr>
          <a:xfrm>
            <a:off x="457200" y="3356992"/>
            <a:ext cx="8229600" cy="1080120"/>
          </a:xfrm>
          <a:prstGeom prst="rect">
            <a:avLst/>
          </a:prstGeom>
        </p:spPr>
        <p:txBody>
          <a:bodyPr vert="horz" lIns="91440" tIns="45720" rIns="91440" bIns="45720" rtlCol="0">
            <a:normAutofit/>
          </a:bodyPr>
          <a:lstStyle/>
          <a:p>
            <a:r>
              <a:rPr lang="et-EE" sz="4400" b="1" dirty="0" smtClean="0">
                <a:solidFill>
                  <a:schemeClr val="tx1"/>
                </a:solidFill>
                <a:latin typeface="Myriad Pro" pitchFamily="34" charset="0"/>
              </a:rPr>
              <a:t>Alapealkirja</a:t>
            </a:r>
            <a:r>
              <a:rPr lang="et-EE" sz="4400" b="1" baseline="0" dirty="0" smtClean="0">
                <a:solidFill>
                  <a:schemeClr val="tx1"/>
                </a:solidFill>
                <a:latin typeface="Myriad Pro" pitchFamily="34" charset="0"/>
              </a:rPr>
              <a:t> koht</a:t>
            </a:r>
            <a:endParaRPr lang="et-EE" sz="4400" b="1" dirty="0">
              <a:solidFill>
                <a:schemeClr val="tx1"/>
              </a:solidFill>
              <a:latin typeface="Myriad Pro" pitchFamily="34" charset="0"/>
            </a:endParaRPr>
          </a:p>
        </p:txBody>
      </p:sp>
    </p:spTree>
    <p:extLst>
      <p:ext uri="{BB962C8B-B14F-4D97-AF65-F5344CB8AC3E}">
        <p14:creationId xmlns:p14="http://schemas.microsoft.com/office/powerpoint/2010/main" val="2029043669"/>
      </p:ext>
    </p:extLst>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1" r:id="rId4"/>
    <p:sldLayoutId id="2147484057" r:id="rId5"/>
    <p:sldLayoutId id="2147484058" r:id="rId6"/>
    <p:sldLayoutId id="2147484059" r:id="rId7"/>
  </p:sldLayoutIdLst>
  <p:timing>
    <p:tnLst>
      <p:par>
        <p:cTn id="1" dur="indefinite" restart="never" nodeType="tmRoot"/>
      </p:par>
    </p:tnLst>
  </p:timing>
  <p:txStyles>
    <p:titleStyle>
      <a:lvl1pPr algn="ctr" defTabSz="914400" rtl="0" eaLnBrk="1" latinLnBrk="0" hangingPunct="1">
        <a:spcBef>
          <a:spcPct val="0"/>
        </a:spcBef>
        <a:buNone/>
        <a:defRPr sz="8800" b="1" kern="1200" baseline="0">
          <a:solidFill>
            <a:srgbClr val="772622"/>
          </a:solidFill>
          <a:latin typeface="Myriad Pro" pitchFamily="34" charset="0"/>
          <a:ea typeface="+mj-ea"/>
          <a:cs typeface="+mj-cs"/>
        </a:defRPr>
      </a:lvl1pPr>
    </p:titleStyle>
    <p:bodyStyle>
      <a:lvl1pPr marL="0" indent="0" algn="ctr"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struktuurifondid.ee/"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z="3200" dirty="0" smtClean="0"/>
              <a:t>Taotlemine ja MFA</a:t>
            </a:r>
            <a:endParaRPr lang="et-EE" sz="3200" dirty="0"/>
          </a:p>
        </p:txBody>
      </p:sp>
      <p:sp>
        <p:nvSpPr>
          <p:cNvPr id="3" name="Text Placeholder 2"/>
          <p:cNvSpPr>
            <a:spLocks noGrp="1"/>
          </p:cNvSpPr>
          <p:nvPr>
            <p:ph type="body" sz="quarter" idx="10"/>
          </p:nvPr>
        </p:nvSpPr>
        <p:spPr>
          <a:xfrm>
            <a:off x="466725" y="3409950"/>
            <a:ext cx="8229600" cy="1638568"/>
          </a:xfrm>
        </p:spPr>
        <p:txBody>
          <a:bodyPr>
            <a:normAutofit fontScale="55000" lnSpcReduction="20000"/>
          </a:bodyPr>
          <a:lstStyle/>
          <a:p>
            <a:r>
              <a:rPr lang="et-EE" dirty="0" smtClean="0"/>
              <a:t>Maarika Kõrm</a:t>
            </a:r>
          </a:p>
          <a:p>
            <a:endParaRPr lang="et-EE" dirty="0" smtClean="0"/>
          </a:p>
          <a:p>
            <a:r>
              <a:rPr lang="et-EE" dirty="0" smtClean="0"/>
              <a:t>07.juuni 2016</a:t>
            </a:r>
          </a:p>
          <a:p>
            <a:r>
              <a:rPr lang="et-EE" dirty="0" smtClean="0"/>
              <a:t>Haapsalus</a:t>
            </a:r>
            <a:endParaRPr lang="et-EE" dirty="0"/>
          </a:p>
        </p:txBody>
      </p:sp>
    </p:spTree>
    <p:extLst>
      <p:ext uri="{BB962C8B-B14F-4D97-AF65-F5344CB8AC3E}">
        <p14:creationId xmlns:p14="http://schemas.microsoft.com/office/powerpoint/2010/main" val="19427644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2800" dirty="0" smtClean="0"/>
              <a:t>Laenukohustused	</a:t>
            </a:r>
            <a:endParaRPr lang="et-EE" sz="2800" dirty="0"/>
          </a:p>
        </p:txBody>
      </p:sp>
      <p:sp>
        <p:nvSpPr>
          <p:cNvPr id="4" name="Text Placeholder 3"/>
          <p:cNvSpPr>
            <a:spLocks noGrp="1"/>
          </p:cNvSpPr>
          <p:nvPr>
            <p:ph type="body" sz="quarter" idx="16"/>
          </p:nvPr>
        </p:nvSpPr>
        <p:spPr>
          <a:xfrm>
            <a:off x="672320" y="2273990"/>
            <a:ext cx="7775576" cy="904863"/>
          </a:xfrm>
        </p:spPr>
        <p:txBody>
          <a:bodyPr/>
          <a:lstStyle/>
          <a:p>
            <a:r>
              <a:rPr lang="et-EE" sz="2400" dirty="0" smtClean="0"/>
              <a:t>Olemasolevad ja võetavad laenud</a:t>
            </a:r>
          </a:p>
          <a:p>
            <a:r>
              <a:rPr lang="et-EE" sz="2400" dirty="0" smtClean="0"/>
              <a:t>Varasemad andmed peavad ühtima aastaaruandega</a:t>
            </a:r>
          </a:p>
        </p:txBody>
      </p:sp>
    </p:spTree>
    <p:extLst>
      <p:ext uri="{BB962C8B-B14F-4D97-AF65-F5344CB8AC3E}">
        <p14:creationId xmlns:p14="http://schemas.microsoft.com/office/powerpoint/2010/main" val="19863037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2800" dirty="0" smtClean="0"/>
              <a:t>Projektivälised investeeringud	</a:t>
            </a:r>
            <a:endParaRPr lang="et-EE" sz="2800" dirty="0"/>
          </a:p>
        </p:txBody>
      </p:sp>
      <p:sp>
        <p:nvSpPr>
          <p:cNvPr id="4" name="Text Placeholder 3"/>
          <p:cNvSpPr>
            <a:spLocks noGrp="1"/>
          </p:cNvSpPr>
          <p:nvPr>
            <p:ph type="body" sz="quarter" idx="16"/>
          </p:nvPr>
        </p:nvSpPr>
        <p:spPr>
          <a:xfrm>
            <a:off x="672320" y="2273990"/>
            <a:ext cx="7775576" cy="2160591"/>
          </a:xfrm>
        </p:spPr>
        <p:txBody>
          <a:bodyPr/>
          <a:lstStyle/>
          <a:p>
            <a:r>
              <a:rPr lang="et-EE" sz="2400" dirty="0" smtClean="0"/>
              <a:t>Kaasata tohib AINULT:</a:t>
            </a:r>
          </a:p>
          <a:p>
            <a:pPr marL="342900" indent="-342900">
              <a:buFont typeface="Arial" panose="020B0604020202020204" pitchFamily="34" charset="0"/>
              <a:buChar char="•"/>
            </a:pPr>
            <a:r>
              <a:rPr lang="et-EE" sz="2400" dirty="0" smtClean="0"/>
              <a:t>olemasoleva aasta investeeringuid, mida reaalselt tehakse</a:t>
            </a:r>
          </a:p>
          <a:p>
            <a:pPr marL="342900" indent="-342900">
              <a:buFont typeface="Arial" panose="020B0604020202020204" pitchFamily="34" charset="0"/>
              <a:buChar char="•"/>
            </a:pPr>
            <a:r>
              <a:rPr lang="et-EE" sz="2400" dirty="0" smtClean="0"/>
              <a:t>KIK KP projektid, mis on positiivse OTSUSE saanud</a:t>
            </a:r>
          </a:p>
          <a:p>
            <a:pPr marL="342900" indent="-342900">
              <a:buFont typeface="Arial" panose="020B0604020202020204" pitchFamily="34" charset="0"/>
              <a:buChar char="•"/>
            </a:pPr>
            <a:endParaRPr lang="et-EE" sz="2400" dirty="0" smtClean="0"/>
          </a:p>
        </p:txBody>
      </p:sp>
    </p:spTree>
    <p:extLst>
      <p:ext uri="{BB962C8B-B14F-4D97-AF65-F5344CB8AC3E}">
        <p14:creationId xmlns:p14="http://schemas.microsoft.com/office/powerpoint/2010/main" val="9922012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2800" dirty="0"/>
              <a:t>Halbade debitoorsete võlgade provisjon</a:t>
            </a:r>
          </a:p>
        </p:txBody>
      </p:sp>
      <p:sp>
        <p:nvSpPr>
          <p:cNvPr id="4" name="Text Placeholder 3"/>
          <p:cNvSpPr>
            <a:spLocks noGrp="1"/>
          </p:cNvSpPr>
          <p:nvPr>
            <p:ph type="body" sz="quarter" idx="16"/>
          </p:nvPr>
        </p:nvSpPr>
        <p:spPr>
          <a:xfrm>
            <a:off x="672320" y="2273990"/>
            <a:ext cx="7775576" cy="2825389"/>
          </a:xfrm>
        </p:spPr>
        <p:txBody>
          <a:bodyPr/>
          <a:lstStyle/>
          <a:p>
            <a:r>
              <a:rPr lang="et-EE" sz="2400" dirty="0" smtClean="0"/>
              <a:t>See, et mudelis on valemis 1% ei tähenda see, et automaatselt 1% on teie ettevõttes</a:t>
            </a:r>
          </a:p>
          <a:p>
            <a:endParaRPr lang="et-EE" sz="2400" dirty="0"/>
          </a:p>
          <a:p>
            <a:r>
              <a:rPr lang="et-EE" sz="2400" dirty="0" smtClean="0"/>
              <a:t>Muuta valemit nii nagu see teie ettevõttes </a:t>
            </a:r>
            <a:r>
              <a:rPr lang="et-EE" sz="2400" u="sng" dirty="0" smtClean="0"/>
              <a:t>tegelikult </a:t>
            </a:r>
            <a:r>
              <a:rPr lang="et-EE" sz="2400" dirty="0" smtClean="0"/>
              <a:t>on</a:t>
            </a:r>
            <a:r>
              <a:rPr lang="et-EE" sz="2400" dirty="0" smtClean="0"/>
              <a:t>! Jälgime </a:t>
            </a:r>
            <a:r>
              <a:rPr lang="et-EE" sz="2400" dirty="0" smtClean="0"/>
              <a:t>ajalugu</a:t>
            </a:r>
            <a:r>
              <a:rPr lang="et-EE" sz="2400" dirty="0" smtClean="0"/>
              <a:t>. Kui on ette näha, et see peaks kasvama, siis tõenäoliselt on teada ka põhjused, sest miks muidu eeldada…</a:t>
            </a:r>
          </a:p>
        </p:txBody>
      </p:sp>
    </p:spTree>
    <p:extLst>
      <p:ext uri="{BB962C8B-B14F-4D97-AF65-F5344CB8AC3E}">
        <p14:creationId xmlns:p14="http://schemas.microsoft.com/office/powerpoint/2010/main" val="41808116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3200" dirty="0" smtClean="0"/>
              <a:t>Excel versus Word</a:t>
            </a:r>
            <a:endParaRPr lang="et-EE" sz="3200" dirty="0"/>
          </a:p>
        </p:txBody>
      </p:sp>
      <p:sp>
        <p:nvSpPr>
          <p:cNvPr id="4" name="Text Placeholder 3"/>
          <p:cNvSpPr>
            <a:spLocks noGrp="1"/>
          </p:cNvSpPr>
          <p:nvPr>
            <p:ph type="body" sz="quarter" idx="16"/>
          </p:nvPr>
        </p:nvSpPr>
        <p:spPr>
          <a:xfrm>
            <a:off x="672320" y="2273990"/>
            <a:ext cx="7775576" cy="2899255"/>
          </a:xfrm>
        </p:spPr>
        <p:txBody>
          <a:bodyPr/>
          <a:lstStyle/>
          <a:p>
            <a:r>
              <a:rPr lang="et-EE" sz="2400" u="sng" dirty="0" smtClean="0"/>
              <a:t>Et oleksid ühtsed!</a:t>
            </a:r>
          </a:p>
          <a:p>
            <a:r>
              <a:rPr lang="et-EE" sz="2400" dirty="0" smtClean="0"/>
              <a:t>See mis numbrid kirjas Excelis (MFA) oleksid Wordis (MFA sõnaline osa ja tehniline projekt) samuti samad. </a:t>
            </a:r>
            <a:endParaRPr lang="et-EE" sz="2400" dirty="0" smtClean="0"/>
          </a:p>
          <a:p>
            <a:endParaRPr lang="et-EE" sz="2400" dirty="0"/>
          </a:p>
          <a:p>
            <a:r>
              <a:rPr lang="et-EE" sz="2400" dirty="0" smtClean="0"/>
              <a:t>TEAN</a:t>
            </a:r>
            <a:r>
              <a:rPr lang="et-EE" sz="2400" dirty="0" smtClean="0"/>
              <a:t>, et mitmeid versioone tehes see võib sassi minna, aga palun siiski võtta see vaev ja teha korrektuur.</a:t>
            </a:r>
          </a:p>
        </p:txBody>
      </p:sp>
    </p:spTree>
    <p:extLst>
      <p:ext uri="{BB962C8B-B14F-4D97-AF65-F5344CB8AC3E}">
        <p14:creationId xmlns:p14="http://schemas.microsoft.com/office/powerpoint/2010/main" val="12777122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3200" dirty="0" smtClean="0"/>
              <a:t>Suured ettevõtted	</a:t>
            </a:r>
            <a:endParaRPr lang="et-EE" sz="3200" dirty="0"/>
          </a:p>
        </p:txBody>
      </p:sp>
      <p:sp>
        <p:nvSpPr>
          <p:cNvPr id="4" name="Text Placeholder 3"/>
          <p:cNvSpPr>
            <a:spLocks noGrp="1"/>
          </p:cNvSpPr>
          <p:nvPr>
            <p:ph type="body" sz="quarter" idx="16"/>
          </p:nvPr>
        </p:nvSpPr>
        <p:spPr>
          <a:xfrm>
            <a:off x="672320" y="2273990"/>
            <a:ext cx="7775576" cy="1200329"/>
          </a:xfrm>
        </p:spPr>
        <p:txBody>
          <a:bodyPr/>
          <a:lstStyle/>
          <a:p>
            <a:r>
              <a:rPr lang="et-EE" sz="2400" dirty="0" smtClean="0"/>
              <a:t>Kui teie projektipiirkonnas on ettevõtteid, mis moodustavad olulise osa (üle 25%) teie käibest, siis palun need juba kohe sõnalises osas välja tuua </a:t>
            </a:r>
          </a:p>
        </p:txBody>
      </p:sp>
    </p:spTree>
    <p:extLst>
      <p:ext uri="{BB962C8B-B14F-4D97-AF65-F5344CB8AC3E}">
        <p14:creationId xmlns:p14="http://schemas.microsoft.com/office/powerpoint/2010/main" val="37351311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3200" dirty="0" smtClean="0"/>
              <a:t>Kui KOV rahastab projekti </a:t>
            </a:r>
            <a:endParaRPr lang="et-EE" sz="3200" dirty="0"/>
          </a:p>
        </p:txBody>
      </p:sp>
      <p:sp>
        <p:nvSpPr>
          <p:cNvPr id="4" name="Text Placeholder 3"/>
          <p:cNvSpPr>
            <a:spLocks noGrp="1"/>
          </p:cNvSpPr>
          <p:nvPr>
            <p:ph type="body" sz="quarter" idx="16"/>
          </p:nvPr>
        </p:nvSpPr>
        <p:spPr>
          <a:xfrm>
            <a:off x="672320" y="2273990"/>
            <a:ext cx="7775576" cy="3416320"/>
          </a:xfrm>
        </p:spPr>
        <p:txBody>
          <a:bodyPr/>
          <a:lstStyle/>
          <a:p>
            <a:pPr marL="342900" indent="-342900">
              <a:buFont typeface="Arial" panose="020B0604020202020204" pitchFamily="34" charset="0"/>
              <a:buChar char="•"/>
            </a:pPr>
            <a:r>
              <a:rPr lang="et-EE" sz="2400" dirty="0" smtClean="0"/>
              <a:t>Siis tuleb </a:t>
            </a:r>
            <a:r>
              <a:rPr lang="et-EE" sz="2400" dirty="0" smtClean="0"/>
              <a:t>raha ettevõttesse panna </a:t>
            </a:r>
            <a:r>
              <a:rPr lang="et-EE" sz="2400" dirty="0" smtClean="0"/>
              <a:t>kui </a:t>
            </a:r>
            <a:r>
              <a:rPr lang="et-EE" sz="2400" b="1" u="sng" dirty="0" smtClean="0"/>
              <a:t>osakapitali</a:t>
            </a:r>
            <a:r>
              <a:rPr lang="et-EE" sz="2400" dirty="0" smtClean="0"/>
              <a:t> </a:t>
            </a:r>
            <a:r>
              <a:rPr lang="et-EE" sz="2400" dirty="0" smtClean="0"/>
              <a:t>suurendamine, mitte kui sihtfinantseerimine</a:t>
            </a:r>
          </a:p>
          <a:p>
            <a:pPr marL="342900" indent="-342900">
              <a:buFont typeface="Arial" panose="020B0604020202020204" pitchFamily="34" charset="0"/>
              <a:buChar char="•"/>
            </a:pPr>
            <a:endParaRPr lang="et-EE" sz="2400" dirty="0"/>
          </a:p>
          <a:p>
            <a:pPr marL="342900" indent="-342900">
              <a:buFont typeface="Arial" panose="020B0604020202020204" pitchFamily="34" charset="0"/>
              <a:buChar char="•"/>
            </a:pPr>
            <a:r>
              <a:rPr lang="et-EE" sz="2400" dirty="0" smtClean="0"/>
              <a:t>Hiljem saab selle rahaga soetatud vara hinda lülitada</a:t>
            </a:r>
          </a:p>
          <a:p>
            <a:pPr marL="342900" indent="-342900">
              <a:buFont typeface="Arial" panose="020B0604020202020204" pitchFamily="34" charset="0"/>
              <a:buChar char="•"/>
            </a:pPr>
            <a:endParaRPr lang="et-EE" sz="2400" dirty="0"/>
          </a:p>
          <a:p>
            <a:pPr marL="342900" indent="-342900">
              <a:buFont typeface="Arial" panose="020B0604020202020204" pitchFamily="34" charset="0"/>
              <a:buChar char="•"/>
            </a:pPr>
            <a:r>
              <a:rPr lang="et-EE" sz="2400" dirty="0" err="1" smtClean="0"/>
              <a:t>KOVi</a:t>
            </a:r>
            <a:r>
              <a:rPr lang="et-EE" sz="2400" dirty="0" smtClean="0"/>
              <a:t> antav toetus </a:t>
            </a:r>
            <a:r>
              <a:rPr lang="et-EE" sz="2400" dirty="0" smtClean="0"/>
              <a:t>on riigiabi, mis </a:t>
            </a:r>
            <a:r>
              <a:rPr lang="et-EE" sz="2400" dirty="0"/>
              <a:t>tuleb riigiabiregistrisse (RAR) kanda! Piirmäärad!</a:t>
            </a:r>
            <a:endParaRPr lang="et-EE" sz="2400" dirty="0">
              <a:solidFill>
                <a:srgbClr val="FF0000"/>
              </a:solidFill>
            </a:endParaRPr>
          </a:p>
          <a:p>
            <a:endParaRPr lang="et-EE" sz="2400" dirty="0" smtClean="0"/>
          </a:p>
        </p:txBody>
      </p:sp>
    </p:spTree>
    <p:extLst>
      <p:ext uri="{BB962C8B-B14F-4D97-AF65-F5344CB8AC3E}">
        <p14:creationId xmlns:p14="http://schemas.microsoft.com/office/powerpoint/2010/main" val="29393875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0663" y="881585"/>
            <a:ext cx="7772400" cy="828617"/>
          </a:xfrm>
        </p:spPr>
        <p:txBody>
          <a:bodyPr/>
          <a:lstStyle/>
          <a:p>
            <a:r>
              <a:rPr lang="et-EE" sz="3200" dirty="0" smtClean="0"/>
              <a:t>KIK laen</a:t>
            </a:r>
            <a:endParaRPr lang="et-EE" sz="3200" dirty="0"/>
          </a:p>
        </p:txBody>
      </p:sp>
      <p:sp>
        <p:nvSpPr>
          <p:cNvPr id="4" name="Text Placeholder 3"/>
          <p:cNvSpPr>
            <a:spLocks noGrp="1"/>
          </p:cNvSpPr>
          <p:nvPr>
            <p:ph type="body" sz="quarter" idx="16"/>
          </p:nvPr>
        </p:nvSpPr>
        <p:spPr>
          <a:xfrm>
            <a:off x="688795" y="2060620"/>
            <a:ext cx="7775576" cy="3490186"/>
          </a:xfrm>
        </p:spPr>
        <p:txBody>
          <a:bodyPr/>
          <a:lstStyle/>
          <a:p>
            <a:pPr marL="285750" indent="-285750">
              <a:buFont typeface="Arial" panose="020B0604020202020204" pitchFamily="34" charset="0"/>
              <a:buChar char="•"/>
            </a:pPr>
            <a:r>
              <a:rPr lang="et-EE" sz="2400" dirty="0" smtClean="0"/>
              <a:t>Sihtotstarbeline laen</a:t>
            </a:r>
          </a:p>
          <a:p>
            <a:pPr marL="285750" indent="-285750">
              <a:buFont typeface="Arial" panose="020B0604020202020204" pitchFamily="34" charset="0"/>
              <a:buChar char="•"/>
            </a:pPr>
            <a:r>
              <a:rPr lang="et-EE" sz="2400" dirty="0" smtClean="0"/>
              <a:t>Laenu pikkus </a:t>
            </a:r>
            <a:r>
              <a:rPr lang="et-EE" sz="2400" dirty="0" err="1" smtClean="0"/>
              <a:t>max</a:t>
            </a:r>
            <a:r>
              <a:rPr lang="et-EE" sz="2400" dirty="0" smtClean="0"/>
              <a:t> 20a koos maksepuhkusega</a:t>
            </a:r>
          </a:p>
          <a:p>
            <a:pPr marL="285750" indent="-285750">
              <a:buFont typeface="Arial" panose="020B0604020202020204" pitchFamily="34" charset="0"/>
              <a:buChar char="•"/>
            </a:pPr>
            <a:r>
              <a:rPr lang="et-EE" sz="2400" dirty="0" smtClean="0"/>
              <a:t>Maksepuhkus projekti elluviimise ajal ja vajadusel kuni 2a pärast projekti lõppu</a:t>
            </a:r>
          </a:p>
          <a:p>
            <a:pPr marL="285750" indent="-285750">
              <a:buFont typeface="Arial" panose="020B0604020202020204" pitchFamily="34" charset="0"/>
              <a:buChar char="•"/>
            </a:pPr>
            <a:r>
              <a:rPr lang="et-EE" sz="2400" dirty="0" smtClean="0"/>
              <a:t>Intress</a:t>
            </a:r>
          </a:p>
          <a:p>
            <a:pPr marL="285750" indent="-285750">
              <a:buFont typeface="Arial" panose="020B0604020202020204" pitchFamily="34" charset="0"/>
              <a:buChar char="•"/>
            </a:pPr>
            <a:r>
              <a:rPr lang="et-EE" sz="2400" dirty="0" smtClean="0"/>
              <a:t>Tagatised </a:t>
            </a:r>
          </a:p>
          <a:p>
            <a:endParaRPr lang="et-EE" sz="2400" dirty="0" smtClean="0"/>
          </a:p>
          <a:p>
            <a:endParaRPr lang="et-EE" sz="2400" dirty="0" smtClean="0"/>
          </a:p>
        </p:txBody>
      </p:sp>
    </p:spTree>
    <p:extLst>
      <p:ext uri="{BB962C8B-B14F-4D97-AF65-F5344CB8AC3E}">
        <p14:creationId xmlns:p14="http://schemas.microsoft.com/office/powerpoint/2010/main" val="28977674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5210" y="2581596"/>
            <a:ext cx="7772400" cy="828617"/>
          </a:xfrm>
        </p:spPr>
        <p:txBody>
          <a:bodyPr/>
          <a:lstStyle/>
          <a:p>
            <a:r>
              <a:rPr lang="et-EE" sz="3200" dirty="0" smtClean="0"/>
              <a:t>Tänan kuulamast!</a:t>
            </a:r>
            <a:endParaRPr lang="et-EE" sz="3200" dirty="0"/>
          </a:p>
        </p:txBody>
      </p:sp>
    </p:spTree>
    <p:extLst>
      <p:ext uri="{BB962C8B-B14F-4D97-AF65-F5344CB8AC3E}">
        <p14:creationId xmlns:p14="http://schemas.microsoft.com/office/powerpoint/2010/main" val="13864316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3200" dirty="0" smtClean="0"/>
              <a:t>Taotlemise tänane seis:</a:t>
            </a:r>
            <a:endParaRPr lang="et-EE" sz="3200" dirty="0"/>
          </a:p>
        </p:txBody>
      </p:sp>
      <p:sp>
        <p:nvSpPr>
          <p:cNvPr id="4" name="Text Placeholder 3"/>
          <p:cNvSpPr>
            <a:spLocks noGrp="1"/>
          </p:cNvSpPr>
          <p:nvPr>
            <p:ph type="body" sz="quarter" idx="16"/>
          </p:nvPr>
        </p:nvSpPr>
        <p:spPr>
          <a:xfrm>
            <a:off x="672320" y="2273990"/>
            <a:ext cx="7775576" cy="3120854"/>
          </a:xfrm>
        </p:spPr>
        <p:txBody>
          <a:bodyPr/>
          <a:lstStyle/>
          <a:p>
            <a:r>
              <a:rPr lang="et-EE" sz="2400" dirty="0" smtClean="0"/>
              <a:t>Kokku on esitatud </a:t>
            </a:r>
            <a:r>
              <a:rPr lang="et-EE" sz="2400" dirty="0" err="1" smtClean="0"/>
              <a:t>KIKile</a:t>
            </a:r>
            <a:r>
              <a:rPr lang="et-EE" sz="2400" dirty="0" smtClean="0"/>
              <a:t> 10 taotlust:</a:t>
            </a:r>
          </a:p>
          <a:p>
            <a:r>
              <a:rPr lang="et-EE" sz="2400" dirty="0" smtClean="0"/>
              <a:t>Neist ise on tagasi võetud 4 </a:t>
            </a:r>
          </a:p>
          <a:p>
            <a:r>
              <a:rPr lang="et-EE" sz="2400" dirty="0" smtClean="0"/>
              <a:t>Praegu menetluses 4</a:t>
            </a:r>
          </a:p>
          <a:p>
            <a:r>
              <a:rPr lang="et-EE" sz="2400" dirty="0" smtClean="0"/>
              <a:t>JAH otsus 1</a:t>
            </a:r>
          </a:p>
          <a:p>
            <a:r>
              <a:rPr lang="et-EE" sz="2400" dirty="0" smtClean="0"/>
              <a:t>EI otsus 1</a:t>
            </a:r>
          </a:p>
          <a:p>
            <a:endParaRPr lang="et-EE" sz="2400" dirty="0" smtClean="0"/>
          </a:p>
          <a:p>
            <a:r>
              <a:rPr lang="et-EE" sz="2400" dirty="0" smtClean="0"/>
              <a:t>Ootame </a:t>
            </a:r>
            <a:r>
              <a:rPr lang="et-EE" sz="2400" dirty="0" smtClean="0">
                <a:solidFill>
                  <a:srgbClr val="FF0000"/>
                </a:solidFill>
              </a:rPr>
              <a:t>??</a:t>
            </a:r>
            <a:r>
              <a:rPr lang="et-EE" sz="2400" dirty="0" smtClean="0"/>
              <a:t> taotlust</a:t>
            </a:r>
          </a:p>
        </p:txBody>
      </p:sp>
    </p:spTree>
    <p:extLst>
      <p:ext uri="{BB962C8B-B14F-4D97-AF65-F5344CB8AC3E}">
        <p14:creationId xmlns:p14="http://schemas.microsoft.com/office/powerpoint/2010/main" val="13029899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3200" dirty="0" smtClean="0"/>
              <a:t>Minevikuandmed</a:t>
            </a:r>
            <a:endParaRPr lang="et-EE" sz="3200" dirty="0"/>
          </a:p>
        </p:txBody>
      </p:sp>
      <p:sp>
        <p:nvSpPr>
          <p:cNvPr id="4" name="Text Placeholder 3"/>
          <p:cNvSpPr>
            <a:spLocks noGrp="1"/>
          </p:cNvSpPr>
          <p:nvPr>
            <p:ph type="body" sz="quarter" idx="16"/>
          </p:nvPr>
        </p:nvSpPr>
        <p:spPr>
          <a:xfrm>
            <a:off x="672320" y="2273990"/>
            <a:ext cx="7775576" cy="2899255"/>
          </a:xfrm>
        </p:spPr>
        <p:txBody>
          <a:bodyPr/>
          <a:lstStyle/>
          <a:p>
            <a:r>
              <a:rPr lang="et-EE" sz="2400" dirty="0" smtClean="0"/>
              <a:t>2013 – 2014 - 2015 on olemas tegelikud andmed, siis pange </a:t>
            </a:r>
            <a:r>
              <a:rPr lang="et-EE" sz="2400" dirty="0" err="1" smtClean="0"/>
              <a:t>MFA-sse</a:t>
            </a:r>
            <a:r>
              <a:rPr lang="et-EE" sz="2400" dirty="0" smtClean="0"/>
              <a:t> kirja ka </a:t>
            </a:r>
            <a:r>
              <a:rPr lang="et-EE" sz="2400" u="sng" dirty="0" smtClean="0"/>
              <a:t>tegelikud numbrid </a:t>
            </a:r>
            <a:r>
              <a:rPr lang="et-EE" sz="2400" dirty="0" smtClean="0"/>
              <a:t>ja kui mingil põhjusel erinevad aastaaruandest, siis kohe sõnalises osas põhjendada </a:t>
            </a:r>
            <a:r>
              <a:rPr lang="et-EE" sz="2400" dirty="0" smtClean="0">
                <a:solidFill>
                  <a:srgbClr val="FF0000"/>
                </a:solidFill>
              </a:rPr>
              <a:t>MIKS </a:t>
            </a:r>
            <a:r>
              <a:rPr lang="et-EE" sz="2400" dirty="0" smtClean="0"/>
              <a:t>erinevad?</a:t>
            </a:r>
          </a:p>
          <a:p>
            <a:endParaRPr lang="et-EE" sz="2400" dirty="0"/>
          </a:p>
          <a:p>
            <a:r>
              <a:rPr lang="et-EE" sz="2400" u="sng" dirty="0" smtClean="0"/>
              <a:t>Konkurentsiameti otsus pange KOHE kaasa! </a:t>
            </a:r>
          </a:p>
          <a:p>
            <a:r>
              <a:rPr lang="et-EE" sz="2400" dirty="0" smtClean="0"/>
              <a:t>Me ei jäta seda küsimata </a:t>
            </a:r>
            <a:r>
              <a:rPr lang="et-EE" sz="2400" dirty="0" smtClean="0">
                <a:sym typeface="Wingdings" panose="05000000000000000000" pitchFamily="2" charset="2"/>
              </a:rPr>
              <a:t></a:t>
            </a:r>
            <a:endParaRPr lang="et-EE" sz="2400" dirty="0" smtClean="0"/>
          </a:p>
        </p:txBody>
      </p:sp>
    </p:spTree>
    <p:extLst>
      <p:ext uri="{BB962C8B-B14F-4D97-AF65-F5344CB8AC3E}">
        <p14:creationId xmlns:p14="http://schemas.microsoft.com/office/powerpoint/2010/main" val="5221097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9517" y="782730"/>
            <a:ext cx="7772400" cy="828617"/>
          </a:xfrm>
        </p:spPr>
        <p:txBody>
          <a:bodyPr/>
          <a:lstStyle/>
          <a:p>
            <a:r>
              <a:rPr lang="et-EE" sz="3200" dirty="0" smtClean="0"/>
              <a:t>Kõige põletavam näitaja? 1,5%</a:t>
            </a:r>
            <a:endParaRPr lang="et-EE" sz="3200" dirty="0"/>
          </a:p>
        </p:txBody>
      </p:sp>
      <p:sp>
        <p:nvSpPr>
          <p:cNvPr id="4" name="Text Placeholder 3"/>
          <p:cNvSpPr>
            <a:spLocks noGrp="1"/>
          </p:cNvSpPr>
          <p:nvPr>
            <p:ph type="body" sz="quarter" idx="16"/>
          </p:nvPr>
        </p:nvSpPr>
        <p:spPr>
          <a:xfrm>
            <a:off x="631131" y="1540822"/>
            <a:ext cx="7775576" cy="4438138"/>
          </a:xfrm>
        </p:spPr>
        <p:txBody>
          <a:bodyPr/>
          <a:lstStyle/>
          <a:p>
            <a:r>
              <a:rPr lang="et-EE" sz="2200" dirty="0" smtClean="0"/>
              <a:t>Leibkonnaliikme sissetulek 2014 andmed olemas </a:t>
            </a:r>
            <a:r>
              <a:rPr lang="et-EE" sz="2200" dirty="0" err="1" smtClean="0"/>
              <a:t>STAT-s</a:t>
            </a:r>
            <a:endParaRPr lang="et-EE" sz="2200" dirty="0" smtClean="0"/>
          </a:p>
          <a:p>
            <a:r>
              <a:rPr lang="et-EE" sz="2200" dirty="0" smtClean="0"/>
              <a:t>Aruanne </a:t>
            </a:r>
            <a:r>
              <a:rPr lang="et-EE" sz="1400" dirty="0" smtClean="0">
                <a:solidFill>
                  <a:srgbClr val="FF0000"/>
                </a:solidFill>
              </a:rPr>
              <a:t>ST08: Leibkonnaliikme netosissetulek kuus elukoha ja sissetulekuallika järgi</a:t>
            </a:r>
          </a:p>
          <a:p>
            <a:r>
              <a:rPr lang="et-EE" sz="2200" dirty="0" smtClean="0"/>
              <a:t>Aruanne </a:t>
            </a:r>
            <a:r>
              <a:rPr lang="et-EE" sz="1400" dirty="0" smtClean="0">
                <a:solidFill>
                  <a:srgbClr val="FF0000"/>
                </a:solidFill>
              </a:rPr>
              <a:t>ST15</a:t>
            </a:r>
            <a:r>
              <a:rPr lang="et-EE" sz="1400" dirty="0">
                <a:solidFill>
                  <a:srgbClr val="FF0000"/>
                </a:solidFill>
              </a:rPr>
              <a:t>: ELANIKE AASTA EKVIVALENTNETOSISSETULEK </a:t>
            </a:r>
            <a:r>
              <a:rPr lang="et-EE" sz="1400" dirty="0"/>
              <a:t>--- Maakond, Aasta ning Sugu, mis võtab arvesse ka tarbimiskaalusid, sh </a:t>
            </a:r>
            <a:r>
              <a:rPr lang="et-EE" sz="1400" dirty="0" err="1"/>
              <a:t>ühistarbimisest</a:t>
            </a:r>
            <a:r>
              <a:rPr lang="et-EE" sz="1400" dirty="0"/>
              <a:t> kujunevat </a:t>
            </a:r>
            <a:r>
              <a:rPr lang="et-EE" sz="1400" dirty="0" smtClean="0"/>
              <a:t>säästu. </a:t>
            </a:r>
            <a:r>
              <a:rPr lang="et-EE" sz="1400" dirty="0"/>
              <a:t>Tabeli ST15 korral on leibkonnaliikme sissetulek isegi kõrgem kui meie poolt kasutatava tabeli ST08 alusel. Statistikaamet peab ise tabelit ST15 tõesemaks ning nende </a:t>
            </a:r>
            <a:r>
              <a:rPr lang="et-EE" sz="1400" dirty="0" smtClean="0"/>
              <a:t>näitajate (</a:t>
            </a:r>
            <a:r>
              <a:rPr lang="et-EE" sz="1400" dirty="0"/>
              <a:t>ehk suuremate) alusel arvestatakse suhtelist vaesust</a:t>
            </a:r>
            <a:endParaRPr lang="et-EE" sz="1400" dirty="0" smtClean="0"/>
          </a:p>
          <a:p>
            <a:r>
              <a:rPr lang="et-EE" sz="2200" dirty="0" smtClean="0"/>
              <a:t>Kasvab ainult THI võrra! </a:t>
            </a:r>
            <a:r>
              <a:rPr lang="et-EE" sz="2000" dirty="0" smtClean="0"/>
              <a:t>THI prognoos RM või </a:t>
            </a:r>
            <a:r>
              <a:rPr lang="et-EE" sz="1400" dirty="0" smtClean="0">
                <a:hlinkClick r:id="rId2"/>
              </a:rPr>
              <a:t>www.struktuurifondid.ee</a:t>
            </a:r>
            <a:endParaRPr lang="et-EE" sz="1400" dirty="0" smtClean="0"/>
          </a:p>
          <a:p>
            <a:endParaRPr lang="et-EE" sz="2000" dirty="0" smtClean="0"/>
          </a:p>
          <a:p>
            <a:r>
              <a:rPr lang="et-EE" sz="2200" dirty="0" smtClean="0"/>
              <a:t>Keskmine </a:t>
            </a:r>
            <a:r>
              <a:rPr lang="et-EE" sz="2200" dirty="0" smtClean="0"/>
              <a:t>veetarve</a:t>
            </a:r>
            <a:r>
              <a:rPr lang="et-EE" sz="2200" dirty="0"/>
              <a:t> </a:t>
            </a:r>
            <a:r>
              <a:rPr lang="et-EE" sz="2200" dirty="0" smtClean="0"/>
              <a:t>– </a:t>
            </a:r>
            <a:r>
              <a:rPr lang="et-EE" sz="2200" dirty="0" smtClean="0">
                <a:solidFill>
                  <a:srgbClr val="FF0000"/>
                </a:solidFill>
              </a:rPr>
              <a:t>tegelik!!!</a:t>
            </a:r>
            <a:endParaRPr lang="et-EE" sz="2200" dirty="0" smtClean="0">
              <a:solidFill>
                <a:srgbClr val="FF0000"/>
              </a:solidFill>
            </a:endParaRPr>
          </a:p>
          <a:p>
            <a:endParaRPr lang="et-EE" sz="2200" dirty="0"/>
          </a:p>
          <a:p>
            <a:r>
              <a:rPr lang="et-EE" sz="2200" dirty="0" smtClean="0">
                <a:solidFill>
                  <a:srgbClr val="FF0000"/>
                </a:solidFill>
              </a:rPr>
              <a:t>1,5% peab olema </a:t>
            </a:r>
            <a:r>
              <a:rPr lang="et-EE" sz="2200" dirty="0" smtClean="0"/>
              <a:t>saavutatud prognoosperioodi (projekti elluviimine + 5 a) </a:t>
            </a:r>
            <a:r>
              <a:rPr lang="et-EE" sz="2200" dirty="0" smtClean="0">
                <a:solidFill>
                  <a:srgbClr val="FF0000"/>
                </a:solidFill>
              </a:rPr>
              <a:t>lõpuks – EI PEA KOHE TÄNA OLEMA</a:t>
            </a:r>
          </a:p>
        </p:txBody>
      </p:sp>
    </p:spTree>
    <p:extLst>
      <p:ext uri="{BB962C8B-B14F-4D97-AF65-F5344CB8AC3E}">
        <p14:creationId xmlns:p14="http://schemas.microsoft.com/office/powerpoint/2010/main" val="33041018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3200" dirty="0" smtClean="0"/>
              <a:t>Kõige põletavam näitaja? 1,5%</a:t>
            </a:r>
            <a:endParaRPr lang="et-EE" sz="3200" dirty="0"/>
          </a:p>
        </p:txBody>
      </p:sp>
      <p:sp>
        <p:nvSpPr>
          <p:cNvPr id="4" name="Text Placeholder 3"/>
          <p:cNvSpPr>
            <a:spLocks noGrp="1"/>
          </p:cNvSpPr>
          <p:nvPr>
            <p:ph type="body" sz="quarter" idx="16"/>
          </p:nvPr>
        </p:nvSpPr>
        <p:spPr>
          <a:xfrm>
            <a:off x="672320" y="2273990"/>
            <a:ext cx="7775576" cy="1514261"/>
          </a:xfrm>
        </p:spPr>
        <p:txBody>
          <a:bodyPr/>
          <a:lstStyle/>
          <a:p>
            <a:pPr marL="342900" indent="-342900">
              <a:buFont typeface="Arial" panose="020B0604020202020204" pitchFamily="34" charset="0"/>
              <a:buChar char="•"/>
            </a:pPr>
            <a:r>
              <a:rPr lang="et-EE" sz="2200" dirty="0" smtClean="0"/>
              <a:t>Taskukohasuse määr ei tohi ühelgi aastal </a:t>
            </a:r>
            <a:r>
              <a:rPr lang="et-EE" sz="2200" b="1" u="sng" dirty="0" smtClean="0"/>
              <a:t>langeda</a:t>
            </a:r>
            <a:r>
              <a:rPr lang="et-EE" sz="2200" dirty="0" smtClean="0"/>
              <a:t>!</a:t>
            </a:r>
          </a:p>
          <a:p>
            <a:pPr marL="342900" indent="-342900">
              <a:buFont typeface="Arial" panose="020B0604020202020204" pitchFamily="34" charset="0"/>
              <a:buChar char="•"/>
            </a:pPr>
            <a:r>
              <a:rPr lang="et-EE" sz="2200" dirty="0" smtClean="0"/>
              <a:t>Need, kellele täna on 1,5% juba saavutatud, nende tariifitõusu prognoos sõltub vajadusest (laenude teenindamine, positiivne kogurahavoog jne)</a:t>
            </a:r>
            <a:endParaRPr lang="et-EE" sz="2200" dirty="0"/>
          </a:p>
        </p:txBody>
      </p:sp>
    </p:spTree>
    <p:extLst>
      <p:ext uri="{BB962C8B-B14F-4D97-AF65-F5344CB8AC3E}">
        <p14:creationId xmlns:p14="http://schemas.microsoft.com/office/powerpoint/2010/main" val="29844592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3200" dirty="0" smtClean="0"/>
              <a:t>Tulud ja kulud</a:t>
            </a:r>
            <a:endParaRPr lang="et-EE" sz="3200" dirty="0"/>
          </a:p>
        </p:txBody>
      </p:sp>
      <p:sp>
        <p:nvSpPr>
          <p:cNvPr id="4" name="Text Placeholder 3"/>
          <p:cNvSpPr>
            <a:spLocks noGrp="1"/>
          </p:cNvSpPr>
          <p:nvPr>
            <p:ph type="body" sz="quarter" idx="16"/>
          </p:nvPr>
        </p:nvSpPr>
        <p:spPr>
          <a:xfrm>
            <a:off x="672320" y="2273990"/>
            <a:ext cx="7775576" cy="2973122"/>
          </a:xfrm>
        </p:spPr>
        <p:txBody>
          <a:bodyPr/>
          <a:lstStyle/>
          <a:p>
            <a:r>
              <a:rPr lang="et-EE" sz="2400" dirty="0" smtClean="0"/>
              <a:t>Võrrandi mõlemaid pooli tuleb korrutada läbi sama näitajaga! </a:t>
            </a:r>
          </a:p>
          <a:p>
            <a:r>
              <a:rPr lang="et-EE" sz="2400" dirty="0" smtClean="0">
                <a:solidFill>
                  <a:srgbClr val="FF0000"/>
                </a:solidFill>
              </a:rPr>
              <a:t>Kui leibkonnaliikme sissetulek tõuseb THI-</a:t>
            </a:r>
            <a:r>
              <a:rPr lang="et-EE" sz="2400" dirty="0" err="1" smtClean="0">
                <a:solidFill>
                  <a:srgbClr val="FF0000"/>
                </a:solidFill>
              </a:rPr>
              <a:t>ga</a:t>
            </a:r>
            <a:r>
              <a:rPr lang="et-EE" sz="2400" dirty="0" smtClean="0">
                <a:solidFill>
                  <a:srgbClr val="FF0000"/>
                </a:solidFill>
              </a:rPr>
              <a:t>, siis kulud (tööjõukulud) ei tohi tõusta nominaalpalga kasvu võrra!</a:t>
            </a:r>
          </a:p>
          <a:p>
            <a:endParaRPr lang="et-EE" sz="2400" dirty="0">
              <a:solidFill>
                <a:srgbClr val="FF0000"/>
              </a:solidFill>
            </a:endParaRPr>
          </a:p>
          <a:p>
            <a:r>
              <a:rPr lang="et-EE" sz="2400" dirty="0" smtClean="0"/>
              <a:t>Uues juhendis on lubatud ainult THI</a:t>
            </a:r>
          </a:p>
          <a:p>
            <a:endParaRPr lang="et-EE" sz="2400" dirty="0" smtClean="0">
              <a:solidFill>
                <a:srgbClr val="FF0000"/>
              </a:solidFill>
            </a:endParaRPr>
          </a:p>
        </p:txBody>
      </p:sp>
    </p:spTree>
    <p:extLst>
      <p:ext uri="{BB962C8B-B14F-4D97-AF65-F5344CB8AC3E}">
        <p14:creationId xmlns:p14="http://schemas.microsoft.com/office/powerpoint/2010/main" val="30294640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3200" dirty="0" smtClean="0"/>
              <a:t>Prognoosperioodi viimane aasta</a:t>
            </a:r>
            <a:endParaRPr lang="et-EE" sz="3200" dirty="0"/>
          </a:p>
        </p:txBody>
      </p:sp>
      <p:sp>
        <p:nvSpPr>
          <p:cNvPr id="4" name="Text Placeholder 3"/>
          <p:cNvSpPr>
            <a:spLocks noGrp="1"/>
          </p:cNvSpPr>
          <p:nvPr>
            <p:ph type="body" sz="quarter" idx="16"/>
          </p:nvPr>
        </p:nvSpPr>
        <p:spPr>
          <a:xfrm>
            <a:off x="672320" y="2273990"/>
            <a:ext cx="7775576" cy="3933384"/>
          </a:xfrm>
        </p:spPr>
        <p:txBody>
          <a:bodyPr/>
          <a:lstStyle/>
          <a:p>
            <a:pPr marL="342900" indent="-342900">
              <a:buFont typeface="Arial" panose="020B0604020202020204" pitchFamily="34" charset="0"/>
              <a:buChar char="•"/>
            </a:pPr>
            <a:r>
              <a:rPr lang="et-EE" sz="2400" dirty="0" smtClean="0"/>
              <a:t>Ei </a:t>
            </a:r>
            <a:r>
              <a:rPr lang="et-EE" sz="2400" dirty="0" smtClean="0"/>
              <a:t>saa aktsepteerida prognoosi, kus </a:t>
            </a:r>
            <a:r>
              <a:rPr lang="et-EE" sz="2400" dirty="0" smtClean="0"/>
              <a:t>viimase aasta netotulu on negatiivne – see peab olema võrreldav varasemate aastatega</a:t>
            </a:r>
          </a:p>
          <a:p>
            <a:pPr marL="342900" indent="-342900">
              <a:buFont typeface="Arial" panose="020B0604020202020204" pitchFamily="34" charset="0"/>
              <a:buChar char="•"/>
            </a:pPr>
            <a:r>
              <a:rPr lang="et-EE" sz="2400" dirty="0" smtClean="0"/>
              <a:t>Vastasel juhul ei saa üldse toetust anda kui te juba ise prognoosite, et näiteks aastal 2025 on teie aastane netotulu negatiivne – jätkusuutlikkus!</a:t>
            </a:r>
          </a:p>
          <a:p>
            <a:pPr marL="342900" indent="-342900">
              <a:buFont typeface="Arial" panose="020B0604020202020204" pitchFamily="34" charset="0"/>
              <a:buChar char="•"/>
            </a:pPr>
            <a:r>
              <a:rPr lang="et-EE" sz="2400" dirty="0" smtClean="0"/>
              <a:t>Miks seda tehakse – sest valem võtab viimase aasta ja arvutab sellelt tulevikurahavood, mis siis miinusega võimalikult väikseks modifitseeritakse, et maksimeerida toetuse %-i.</a:t>
            </a:r>
          </a:p>
        </p:txBody>
      </p:sp>
    </p:spTree>
    <p:extLst>
      <p:ext uri="{BB962C8B-B14F-4D97-AF65-F5344CB8AC3E}">
        <p14:creationId xmlns:p14="http://schemas.microsoft.com/office/powerpoint/2010/main" val="35712656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3200" dirty="0" smtClean="0"/>
              <a:t>Tariifide tõusu prognoos</a:t>
            </a:r>
            <a:endParaRPr lang="et-EE" sz="3200" dirty="0"/>
          </a:p>
        </p:txBody>
      </p:sp>
      <p:sp>
        <p:nvSpPr>
          <p:cNvPr id="4" name="Text Placeholder 3"/>
          <p:cNvSpPr>
            <a:spLocks noGrp="1"/>
          </p:cNvSpPr>
          <p:nvPr>
            <p:ph type="body" sz="quarter" idx="16"/>
          </p:nvPr>
        </p:nvSpPr>
        <p:spPr>
          <a:xfrm>
            <a:off x="672320" y="2273990"/>
            <a:ext cx="7775576" cy="4007251"/>
          </a:xfrm>
        </p:spPr>
        <p:txBody>
          <a:bodyPr/>
          <a:lstStyle/>
          <a:p>
            <a:pPr marL="342900" indent="-342900">
              <a:buFont typeface="Arial" panose="020B0604020202020204" pitchFamily="34" charset="0"/>
              <a:buChar char="•"/>
            </a:pPr>
            <a:r>
              <a:rPr lang="et-EE" sz="2400" dirty="0" smtClean="0"/>
              <a:t>Elanike ja ettevõtete tariifid peavad </a:t>
            </a:r>
            <a:r>
              <a:rPr lang="et-EE" sz="2000" dirty="0" smtClean="0"/>
              <a:t>xxx</a:t>
            </a:r>
            <a:r>
              <a:rPr lang="et-EE" sz="2400" dirty="0" smtClean="0"/>
              <a:t> </a:t>
            </a:r>
            <a:r>
              <a:rPr lang="et-EE" sz="2400" dirty="0" smtClean="0"/>
              <a:t>aastaks ühtlustuma</a:t>
            </a:r>
          </a:p>
          <a:p>
            <a:pPr marL="342900" indent="-342900">
              <a:buFont typeface="Arial" panose="020B0604020202020204" pitchFamily="34" charset="0"/>
              <a:buChar char="•"/>
            </a:pPr>
            <a:r>
              <a:rPr lang="et-EE" sz="2400" dirty="0" smtClean="0"/>
              <a:t>Ei tohi tõsta </a:t>
            </a:r>
            <a:r>
              <a:rPr lang="et-EE" sz="2400" u="sng" dirty="0" smtClean="0"/>
              <a:t>ainult elanike tariife </a:t>
            </a:r>
            <a:r>
              <a:rPr lang="et-EE" sz="2400" dirty="0" smtClean="0"/>
              <a:t>ja langetada (või samaks jätta) ettevõtete </a:t>
            </a:r>
            <a:r>
              <a:rPr lang="et-EE" sz="2400" dirty="0" smtClean="0"/>
              <a:t>omasid</a:t>
            </a:r>
          </a:p>
          <a:p>
            <a:pPr marL="342900" indent="-342900">
              <a:buFont typeface="Arial" panose="020B0604020202020204" pitchFamily="34" charset="0"/>
              <a:buChar char="•"/>
            </a:pPr>
            <a:r>
              <a:rPr lang="et-EE" sz="2400" dirty="0" smtClean="0"/>
              <a:t>Kui on erisused, siis tuleb väga selgelt välja tuua, miks selliselt plaanitakse</a:t>
            </a:r>
          </a:p>
          <a:p>
            <a:pPr marL="342900" indent="-342900">
              <a:buFont typeface="Arial" panose="020B0604020202020204" pitchFamily="34" charset="0"/>
              <a:buChar char="•"/>
            </a:pPr>
            <a:r>
              <a:rPr lang="et-EE" sz="2400" dirty="0" smtClean="0"/>
              <a:t>Kui </a:t>
            </a:r>
            <a:r>
              <a:rPr lang="et-EE" sz="2400" u="sng" dirty="0" smtClean="0"/>
              <a:t>taotlemise aastal</a:t>
            </a:r>
            <a:r>
              <a:rPr lang="et-EE" sz="2400" dirty="0" smtClean="0"/>
              <a:t> planeeritakse hinnataotluse esitamist </a:t>
            </a:r>
            <a:r>
              <a:rPr lang="et-EE" sz="2400" dirty="0" err="1" smtClean="0"/>
              <a:t>KA-le</a:t>
            </a:r>
            <a:r>
              <a:rPr lang="et-EE" sz="2400" dirty="0" smtClean="0"/>
              <a:t>, siis anda sõnalises osas teada, et seda plaanitakse või taotlemise hetkeseisust või eeldatavast otsuse jõustumise ajast.</a:t>
            </a:r>
          </a:p>
        </p:txBody>
      </p:sp>
    </p:spTree>
    <p:extLst>
      <p:ext uri="{BB962C8B-B14F-4D97-AF65-F5344CB8AC3E}">
        <p14:creationId xmlns:p14="http://schemas.microsoft.com/office/powerpoint/2010/main" val="933567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425" y="1194622"/>
            <a:ext cx="7772400" cy="828617"/>
          </a:xfrm>
        </p:spPr>
        <p:txBody>
          <a:bodyPr/>
          <a:lstStyle/>
          <a:p>
            <a:r>
              <a:rPr lang="et-EE" sz="2800" dirty="0" smtClean="0"/>
              <a:t>Reguleeritava </a:t>
            </a:r>
            <a:r>
              <a:rPr lang="et-EE" sz="2800" dirty="0"/>
              <a:t>põhivara algväärtus </a:t>
            </a:r>
          </a:p>
        </p:txBody>
      </p:sp>
      <p:sp>
        <p:nvSpPr>
          <p:cNvPr id="4" name="Text Placeholder 3"/>
          <p:cNvSpPr>
            <a:spLocks noGrp="1"/>
          </p:cNvSpPr>
          <p:nvPr>
            <p:ph type="body" sz="quarter" idx="16"/>
          </p:nvPr>
        </p:nvSpPr>
        <p:spPr>
          <a:xfrm>
            <a:off x="672320" y="2273990"/>
            <a:ext cx="7775576" cy="1200329"/>
          </a:xfrm>
        </p:spPr>
        <p:txBody>
          <a:bodyPr/>
          <a:lstStyle/>
          <a:p>
            <a:r>
              <a:rPr lang="et-EE" sz="2400" dirty="0" smtClean="0"/>
              <a:t>Reeglina sama number, mis </a:t>
            </a:r>
            <a:r>
              <a:rPr lang="et-EE" sz="2400" dirty="0" smtClean="0"/>
              <a:t>Konkurentsiameti otsuses </a:t>
            </a:r>
            <a:r>
              <a:rPr lang="et-EE" sz="2400" dirty="0" smtClean="0"/>
              <a:t>juhul kui vahepeal ei ole tehtud investeeringuid, mida tohib seal kajastada vastavalt omaosalusele</a:t>
            </a:r>
          </a:p>
        </p:txBody>
      </p:sp>
    </p:spTree>
    <p:extLst>
      <p:ext uri="{BB962C8B-B14F-4D97-AF65-F5344CB8AC3E}">
        <p14:creationId xmlns:p14="http://schemas.microsoft.com/office/powerpoint/2010/main" val="23704530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resentation_KIK_EST">
  <a:themeElements>
    <a:clrScheme name="kik varvid">
      <a:dk1>
        <a:sysClr val="windowText" lastClr="000000"/>
      </a:dk1>
      <a:lt1>
        <a:srgbClr val="FFFFFF"/>
      </a:lt1>
      <a:dk2>
        <a:srgbClr val="FFFFFF"/>
      </a:dk2>
      <a:lt2>
        <a:srgbClr val="FFFFFF"/>
      </a:lt2>
      <a:accent1>
        <a:srgbClr val="772622"/>
      </a:accent1>
      <a:accent2>
        <a:srgbClr val="9F9159"/>
      </a:accent2>
      <a:accent3>
        <a:srgbClr val="A2C037"/>
      </a:accent3>
      <a:accent4>
        <a:srgbClr val="8B946F"/>
      </a:accent4>
      <a:accent5>
        <a:srgbClr val="E0E1CF"/>
      </a:accent5>
      <a:accent6>
        <a:srgbClr val="9F925A"/>
      </a:accent6>
      <a:hlink>
        <a:srgbClr val="0000FF"/>
      </a:hlink>
      <a:folHlink>
        <a:srgbClr val="800080"/>
      </a:folHlink>
    </a:clrScheme>
    <a:fontScheme name="kik fondid">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Presentation_KIK_EST</Template>
  <TotalTime>1313</TotalTime>
  <Words>665</Words>
  <Application>Microsoft Office PowerPoint</Application>
  <PresentationFormat>On-screen Show (4:3)</PresentationFormat>
  <Paragraphs>77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Myriad Pro</vt:lpstr>
      <vt:lpstr>Wingdings</vt:lpstr>
      <vt:lpstr>Presentation_KIK_EST</vt:lpstr>
      <vt:lpstr>Taotlemine ja MFA</vt:lpstr>
      <vt:lpstr>Taotlemise tänane seis:</vt:lpstr>
      <vt:lpstr>Minevikuandmed</vt:lpstr>
      <vt:lpstr>Kõige põletavam näitaja? 1,5%</vt:lpstr>
      <vt:lpstr>Kõige põletavam näitaja? 1,5%</vt:lpstr>
      <vt:lpstr>Tulud ja kulud</vt:lpstr>
      <vt:lpstr>Prognoosperioodi viimane aasta</vt:lpstr>
      <vt:lpstr>Tariifide tõusu prognoos</vt:lpstr>
      <vt:lpstr>Reguleeritava põhivara algväärtus </vt:lpstr>
      <vt:lpstr>Laenukohustused </vt:lpstr>
      <vt:lpstr>Projektivälised investeeringud </vt:lpstr>
      <vt:lpstr>Halbade debitoorsete võlgade provisjon</vt:lpstr>
      <vt:lpstr>Excel versus Word</vt:lpstr>
      <vt:lpstr>Suured ettevõtted </vt:lpstr>
      <vt:lpstr>Kui KOV rahastab projekti </vt:lpstr>
      <vt:lpstr>KIK laen</vt:lpstr>
      <vt:lpstr>Tänan kuulamast!</vt:lpstr>
    </vt:vector>
  </TitlesOfParts>
  <Company>SCCM-PSS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Majandus- ja finantsanalüüsi koostamine</dc:title>
  <dc:creator>Maarika Kõrm</dc:creator>
  <cp:lastModifiedBy>Maarika Kõrm</cp:lastModifiedBy>
  <cp:revision>60</cp:revision>
  <dcterms:created xsi:type="dcterms:W3CDTF">2016-01-27T09:59:13Z</dcterms:created>
  <dcterms:modified xsi:type="dcterms:W3CDTF">2016-06-06T18:49:52Z</dcterms:modified>
</cp:coreProperties>
</file>